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6"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95"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4" d="100"/>
          <a:sy n="44" d="100"/>
        </p:scale>
        <p:origin x="86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B3B56D-CB11-4C2E-94F4-BE2493479529}" type="datetimeFigureOut">
              <a:rPr lang="en-US" smtClean="0"/>
              <a:t>7/29/2022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5A12AA-C67D-4F7C-8825-0126DAFECFD5}" type="slidenum">
              <a:rPr lang="en-US" smtClean="0"/>
              <a:t>‹#›</a:t>
            </a:fld>
            <a:endParaRPr lang="en-US"/>
          </a:p>
        </p:txBody>
      </p:sp>
    </p:spTree>
    <p:extLst>
      <p:ext uri="{BB962C8B-B14F-4D97-AF65-F5344CB8AC3E}">
        <p14:creationId xmlns:p14="http://schemas.microsoft.com/office/powerpoint/2010/main" val="655384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21238-3382-0252-2A64-11FD80CD6B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3A895D-CB14-50B9-BE14-EA5D2805D2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261356-423E-0B70-7872-BF9FFC17226F}"/>
              </a:ext>
            </a:extLst>
          </p:cNvPr>
          <p:cNvSpPr>
            <a:spLocks noGrp="1"/>
          </p:cNvSpPr>
          <p:nvPr>
            <p:ph type="dt" sz="half" idx="10"/>
          </p:nvPr>
        </p:nvSpPr>
        <p:spPr/>
        <p:txBody>
          <a:bodyPr/>
          <a:lstStyle/>
          <a:p>
            <a:fld id="{F81D95BA-9A7D-4901-8D74-5FBB5AAEE3EE}" type="datetime1">
              <a:rPr lang="en-US" smtClean="0"/>
              <a:t>7/29/2022</a:t>
            </a:fld>
            <a:endParaRPr lang="en-US"/>
          </a:p>
        </p:txBody>
      </p:sp>
      <p:sp>
        <p:nvSpPr>
          <p:cNvPr id="5" name="Footer Placeholder 4">
            <a:extLst>
              <a:ext uri="{FF2B5EF4-FFF2-40B4-BE49-F238E27FC236}">
                <a16:creationId xmlns:a16="http://schemas.microsoft.com/office/drawing/2014/main" id="{557CA4B0-A186-EA3A-5D7B-3ABA54CD19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5BC913-14AE-8843-79E8-CC39AFBF6E9E}"/>
              </a:ext>
            </a:extLst>
          </p:cNvPr>
          <p:cNvSpPr>
            <a:spLocks noGrp="1"/>
          </p:cNvSpPr>
          <p:nvPr>
            <p:ph type="sldNum" sz="quarter" idx="12"/>
          </p:nvPr>
        </p:nvSpPr>
        <p:spPr/>
        <p:txBody>
          <a:bodyPr/>
          <a:lstStyle/>
          <a:p>
            <a:fld id="{A5BD71A7-5C9D-4EEB-99A3-0ABB6C5E3610}" type="slidenum">
              <a:rPr lang="en-US" smtClean="0"/>
              <a:t>‹#›</a:t>
            </a:fld>
            <a:endParaRPr lang="en-US"/>
          </a:p>
        </p:txBody>
      </p:sp>
    </p:spTree>
    <p:extLst>
      <p:ext uri="{BB962C8B-B14F-4D97-AF65-F5344CB8AC3E}">
        <p14:creationId xmlns:p14="http://schemas.microsoft.com/office/powerpoint/2010/main" val="875820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A0FAD-C883-0461-B090-AC4ECC1606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C1AABA-5F38-28C8-3284-8652016D96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588CDA-28F8-DA07-37F1-C7D4C0E6FF8E}"/>
              </a:ext>
            </a:extLst>
          </p:cNvPr>
          <p:cNvSpPr>
            <a:spLocks noGrp="1"/>
          </p:cNvSpPr>
          <p:nvPr>
            <p:ph type="dt" sz="half" idx="10"/>
          </p:nvPr>
        </p:nvSpPr>
        <p:spPr/>
        <p:txBody>
          <a:bodyPr/>
          <a:lstStyle/>
          <a:p>
            <a:fld id="{8F653F41-279E-42D7-940D-0F838BD5B88E}" type="datetime1">
              <a:rPr lang="en-US" smtClean="0"/>
              <a:t>7/29/2022</a:t>
            </a:fld>
            <a:endParaRPr lang="en-US"/>
          </a:p>
        </p:txBody>
      </p:sp>
      <p:sp>
        <p:nvSpPr>
          <p:cNvPr id="5" name="Footer Placeholder 4">
            <a:extLst>
              <a:ext uri="{FF2B5EF4-FFF2-40B4-BE49-F238E27FC236}">
                <a16:creationId xmlns:a16="http://schemas.microsoft.com/office/drawing/2014/main" id="{2AE2A82F-A3BA-7E85-11FD-BF11007B99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1439E6-27B3-E1D2-D914-F5C4C6D88E7C}"/>
              </a:ext>
            </a:extLst>
          </p:cNvPr>
          <p:cNvSpPr>
            <a:spLocks noGrp="1"/>
          </p:cNvSpPr>
          <p:nvPr>
            <p:ph type="sldNum" sz="quarter" idx="12"/>
          </p:nvPr>
        </p:nvSpPr>
        <p:spPr/>
        <p:txBody>
          <a:bodyPr/>
          <a:lstStyle/>
          <a:p>
            <a:fld id="{A5BD71A7-5C9D-4EEB-99A3-0ABB6C5E3610}" type="slidenum">
              <a:rPr lang="en-US" smtClean="0"/>
              <a:t>‹#›</a:t>
            </a:fld>
            <a:endParaRPr lang="en-US"/>
          </a:p>
        </p:txBody>
      </p:sp>
    </p:spTree>
    <p:extLst>
      <p:ext uri="{BB962C8B-B14F-4D97-AF65-F5344CB8AC3E}">
        <p14:creationId xmlns:p14="http://schemas.microsoft.com/office/powerpoint/2010/main" val="3172471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91D7E3-3F3D-4367-18F8-545586BF1A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EF4B11-6524-7487-C32C-92F3F1EB95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5951A1-B825-7D36-02A2-31545F114F1D}"/>
              </a:ext>
            </a:extLst>
          </p:cNvPr>
          <p:cNvSpPr>
            <a:spLocks noGrp="1"/>
          </p:cNvSpPr>
          <p:nvPr>
            <p:ph type="dt" sz="half" idx="10"/>
          </p:nvPr>
        </p:nvSpPr>
        <p:spPr/>
        <p:txBody>
          <a:bodyPr/>
          <a:lstStyle/>
          <a:p>
            <a:fld id="{DB9DAA31-19DA-462C-AF2B-F838F4003A93}" type="datetime1">
              <a:rPr lang="en-US" smtClean="0"/>
              <a:t>7/29/2022</a:t>
            </a:fld>
            <a:endParaRPr lang="en-US"/>
          </a:p>
        </p:txBody>
      </p:sp>
      <p:sp>
        <p:nvSpPr>
          <p:cNvPr id="5" name="Footer Placeholder 4">
            <a:extLst>
              <a:ext uri="{FF2B5EF4-FFF2-40B4-BE49-F238E27FC236}">
                <a16:creationId xmlns:a16="http://schemas.microsoft.com/office/drawing/2014/main" id="{B44059B0-9012-9A9B-8DBF-E388CF5CE3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3A03E-8B09-3A79-FA70-1B342A2C0D15}"/>
              </a:ext>
            </a:extLst>
          </p:cNvPr>
          <p:cNvSpPr>
            <a:spLocks noGrp="1"/>
          </p:cNvSpPr>
          <p:nvPr>
            <p:ph type="sldNum" sz="quarter" idx="12"/>
          </p:nvPr>
        </p:nvSpPr>
        <p:spPr/>
        <p:txBody>
          <a:bodyPr/>
          <a:lstStyle/>
          <a:p>
            <a:fld id="{A5BD71A7-5C9D-4EEB-99A3-0ABB6C5E3610}" type="slidenum">
              <a:rPr lang="en-US" smtClean="0"/>
              <a:t>‹#›</a:t>
            </a:fld>
            <a:endParaRPr lang="en-US"/>
          </a:p>
        </p:txBody>
      </p:sp>
    </p:spTree>
    <p:extLst>
      <p:ext uri="{BB962C8B-B14F-4D97-AF65-F5344CB8AC3E}">
        <p14:creationId xmlns:p14="http://schemas.microsoft.com/office/powerpoint/2010/main" val="3184708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F12C-E37C-9807-3180-460D71C738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631A5B-2BF8-EAA8-DD65-262D5EB12F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3D393D-3AFD-B58A-3830-6CC991D4293E}"/>
              </a:ext>
            </a:extLst>
          </p:cNvPr>
          <p:cNvSpPr>
            <a:spLocks noGrp="1"/>
          </p:cNvSpPr>
          <p:nvPr>
            <p:ph type="dt" sz="half" idx="10"/>
          </p:nvPr>
        </p:nvSpPr>
        <p:spPr/>
        <p:txBody>
          <a:bodyPr/>
          <a:lstStyle/>
          <a:p>
            <a:fld id="{21A7ED9D-ECC2-4DDC-9069-F9222AB024BD}" type="datetime1">
              <a:rPr lang="en-US" smtClean="0"/>
              <a:t>7/29/2022</a:t>
            </a:fld>
            <a:endParaRPr lang="en-US"/>
          </a:p>
        </p:txBody>
      </p:sp>
      <p:sp>
        <p:nvSpPr>
          <p:cNvPr id="5" name="Footer Placeholder 4">
            <a:extLst>
              <a:ext uri="{FF2B5EF4-FFF2-40B4-BE49-F238E27FC236}">
                <a16:creationId xmlns:a16="http://schemas.microsoft.com/office/drawing/2014/main" id="{A277F4EC-EAC1-C755-BEA7-D6A4DF06D3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8A7AA-F5DC-8A8A-7C66-343BCB4B141E}"/>
              </a:ext>
            </a:extLst>
          </p:cNvPr>
          <p:cNvSpPr>
            <a:spLocks noGrp="1"/>
          </p:cNvSpPr>
          <p:nvPr>
            <p:ph type="sldNum" sz="quarter" idx="12"/>
          </p:nvPr>
        </p:nvSpPr>
        <p:spPr/>
        <p:txBody>
          <a:bodyPr/>
          <a:lstStyle/>
          <a:p>
            <a:fld id="{A5BD71A7-5C9D-4EEB-99A3-0ABB6C5E3610}" type="slidenum">
              <a:rPr lang="en-US" smtClean="0"/>
              <a:t>‹#›</a:t>
            </a:fld>
            <a:endParaRPr lang="en-US"/>
          </a:p>
        </p:txBody>
      </p:sp>
    </p:spTree>
    <p:extLst>
      <p:ext uri="{BB962C8B-B14F-4D97-AF65-F5344CB8AC3E}">
        <p14:creationId xmlns:p14="http://schemas.microsoft.com/office/powerpoint/2010/main" val="1986390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1A0E9-9687-C1B2-B95E-DA20A36BAB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FB0126-321D-32A5-996F-F4360AF67C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A97DFE-4C35-AC3C-1A0E-10FBB360621C}"/>
              </a:ext>
            </a:extLst>
          </p:cNvPr>
          <p:cNvSpPr>
            <a:spLocks noGrp="1"/>
          </p:cNvSpPr>
          <p:nvPr>
            <p:ph type="dt" sz="half" idx="10"/>
          </p:nvPr>
        </p:nvSpPr>
        <p:spPr/>
        <p:txBody>
          <a:bodyPr/>
          <a:lstStyle/>
          <a:p>
            <a:fld id="{C363741A-5A0E-45D5-91C0-A1F3EFCCA234}" type="datetime1">
              <a:rPr lang="en-US" smtClean="0"/>
              <a:t>7/29/2022</a:t>
            </a:fld>
            <a:endParaRPr lang="en-US"/>
          </a:p>
        </p:txBody>
      </p:sp>
      <p:sp>
        <p:nvSpPr>
          <p:cNvPr id="5" name="Footer Placeholder 4">
            <a:extLst>
              <a:ext uri="{FF2B5EF4-FFF2-40B4-BE49-F238E27FC236}">
                <a16:creationId xmlns:a16="http://schemas.microsoft.com/office/drawing/2014/main" id="{A19CB658-CCB2-1DA7-9B78-98E46BA77D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E76C5A-D77C-50D3-3DDE-C1464BFD58EE}"/>
              </a:ext>
            </a:extLst>
          </p:cNvPr>
          <p:cNvSpPr>
            <a:spLocks noGrp="1"/>
          </p:cNvSpPr>
          <p:nvPr>
            <p:ph type="sldNum" sz="quarter" idx="12"/>
          </p:nvPr>
        </p:nvSpPr>
        <p:spPr/>
        <p:txBody>
          <a:bodyPr/>
          <a:lstStyle/>
          <a:p>
            <a:fld id="{A5BD71A7-5C9D-4EEB-99A3-0ABB6C5E3610}" type="slidenum">
              <a:rPr lang="en-US" smtClean="0"/>
              <a:t>‹#›</a:t>
            </a:fld>
            <a:endParaRPr lang="en-US"/>
          </a:p>
        </p:txBody>
      </p:sp>
    </p:spTree>
    <p:extLst>
      <p:ext uri="{BB962C8B-B14F-4D97-AF65-F5344CB8AC3E}">
        <p14:creationId xmlns:p14="http://schemas.microsoft.com/office/powerpoint/2010/main" val="3053479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BE513-42AE-CBCB-39F8-E2E66D0B6D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4AF893-DB33-32AD-7E6F-78364E92C7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DC9662-41E6-D0A8-52E7-2EFA4D7A32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BD5359-0ED3-84CE-16CD-B5D8C8E63521}"/>
              </a:ext>
            </a:extLst>
          </p:cNvPr>
          <p:cNvSpPr>
            <a:spLocks noGrp="1"/>
          </p:cNvSpPr>
          <p:nvPr>
            <p:ph type="dt" sz="half" idx="10"/>
          </p:nvPr>
        </p:nvSpPr>
        <p:spPr/>
        <p:txBody>
          <a:bodyPr/>
          <a:lstStyle/>
          <a:p>
            <a:fld id="{116F9A1E-CC54-4AAC-961E-1DC55BE4344A}" type="datetime1">
              <a:rPr lang="en-US" smtClean="0"/>
              <a:t>7/29/2022</a:t>
            </a:fld>
            <a:endParaRPr lang="en-US"/>
          </a:p>
        </p:txBody>
      </p:sp>
      <p:sp>
        <p:nvSpPr>
          <p:cNvPr id="6" name="Footer Placeholder 5">
            <a:extLst>
              <a:ext uri="{FF2B5EF4-FFF2-40B4-BE49-F238E27FC236}">
                <a16:creationId xmlns:a16="http://schemas.microsoft.com/office/drawing/2014/main" id="{C77AD25D-38E1-2A21-AF33-C8FEE453B4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4CD22F-FD5E-2E68-B8DB-208674CF9B25}"/>
              </a:ext>
            </a:extLst>
          </p:cNvPr>
          <p:cNvSpPr>
            <a:spLocks noGrp="1"/>
          </p:cNvSpPr>
          <p:nvPr>
            <p:ph type="sldNum" sz="quarter" idx="12"/>
          </p:nvPr>
        </p:nvSpPr>
        <p:spPr/>
        <p:txBody>
          <a:bodyPr/>
          <a:lstStyle/>
          <a:p>
            <a:fld id="{A5BD71A7-5C9D-4EEB-99A3-0ABB6C5E3610}" type="slidenum">
              <a:rPr lang="en-US" smtClean="0"/>
              <a:t>‹#›</a:t>
            </a:fld>
            <a:endParaRPr lang="en-US"/>
          </a:p>
        </p:txBody>
      </p:sp>
    </p:spTree>
    <p:extLst>
      <p:ext uri="{BB962C8B-B14F-4D97-AF65-F5344CB8AC3E}">
        <p14:creationId xmlns:p14="http://schemas.microsoft.com/office/powerpoint/2010/main" val="1422480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F5E6B-93F5-7DBA-FAD1-CA3A759EB5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1A0F07-4B47-5E49-6A01-AE80DD2BCD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2F51DD-2966-12C7-00D8-25CB37302F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D7B778-CA26-9939-9FDA-DEF7299A62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B366C0-DE3D-7DE0-D7D4-ECF215ACA6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4216B9-A0CA-8BBF-474C-6570779CA295}"/>
              </a:ext>
            </a:extLst>
          </p:cNvPr>
          <p:cNvSpPr>
            <a:spLocks noGrp="1"/>
          </p:cNvSpPr>
          <p:nvPr>
            <p:ph type="dt" sz="half" idx="10"/>
          </p:nvPr>
        </p:nvSpPr>
        <p:spPr/>
        <p:txBody>
          <a:bodyPr/>
          <a:lstStyle/>
          <a:p>
            <a:fld id="{E10B04A3-65A9-4F34-9841-863445C5FC73}" type="datetime1">
              <a:rPr lang="en-US" smtClean="0"/>
              <a:t>7/29/2022</a:t>
            </a:fld>
            <a:endParaRPr lang="en-US"/>
          </a:p>
        </p:txBody>
      </p:sp>
      <p:sp>
        <p:nvSpPr>
          <p:cNvPr id="8" name="Footer Placeholder 7">
            <a:extLst>
              <a:ext uri="{FF2B5EF4-FFF2-40B4-BE49-F238E27FC236}">
                <a16:creationId xmlns:a16="http://schemas.microsoft.com/office/drawing/2014/main" id="{2EB412BE-CDC3-EFDA-77A4-480DB6B32D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2842E5-E26E-577A-72AB-C8AC30F3224B}"/>
              </a:ext>
            </a:extLst>
          </p:cNvPr>
          <p:cNvSpPr>
            <a:spLocks noGrp="1"/>
          </p:cNvSpPr>
          <p:nvPr>
            <p:ph type="sldNum" sz="quarter" idx="12"/>
          </p:nvPr>
        </p:nvSpPr>
        <p:spPr/>
        <p:txBody>
          <a:bodyPr/>
          <a:lstStyle/>
          <a:p>
            <a:fld id="{A5BD71A7-5C9D-4EEB-99A3-0ABB6C5E3610}" type="slidenum">
              <a:rPr lang="en-US" smtClean="0"/>
              <a:t>‹#›</a:t>
            </a:fld>
            <a:endParaRPr lang="en-US"/>
          </a:p>
        </p:txBody>
      </p:sp>
    </p:spTree>
    <p:extLst>
      <p:ext uri="{BB962C8B-B14F-4D97-AF65-F5344CB8AC3E}">
        <p14:creationId xmlns:p14="http://schemas.microsoft.com/office/powerpoint/2010/main" val="2952967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A53AF-82C3-864F-9FFB-D6B7F11EBB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21EC24-5024-70C2-894C-D4E0FF147A7F}"/>
              </a:ext>
            </a:extLst>
          </p:cNvPr>
          <p:cNvSpPr>
            <a:spLocks noGrp="1"/>
          </p:cNvSpPr>
          <p:nvPr>
            <p:ph type="dt" sz="half" idx="10"/>
          </p:nvPr>
        </p:nvSpPr>
        <p:spPr/>
        <p:txBody>
          <a:bodyPr/>
          <a:lstStyle/>
          <a:p>
            <a:fld id="{E66379B3-E017-451A-AB6A-EAC4812D80C1}" type="datetime1">
              <a:rPr lang="en-US" smtClean="0"/>
              <a:t>7/29/2022</a:t>
            </a:fld>
            <a:endParaRPr lang="en-US"/>
          </a:p>
        </p:txBody>
      </p:sp>
      <p:sp>
        <p:nvSpPr>
          <p:cNvPr id="4" name="Footer Placeholder 3">
            <a:extLst>
              <a:ext uri="{FF2B5EF4-FFF2-40B4-BE49-F238E27FC236}">
                <a16:creationId xmlns:a16="http://schemas.microsoft.com/office/drawing/2014/main" id="{28E7C0F5-A213-9A23-5927-15F3C4DFE2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DCCA66-4C2B-C4AB-834D-8246BD00E262}"/>
              </a:ext>
            </a:extLst>
          </p:cNvPr>
          <p:cNvSpPr>
            <a:spLocks noGrp="1"/>
          </p:cNvSpPr>
          <p:nvPr>
            <p:ph type="sldNum" sz="quarter" idx="12"/>
          </p:nvPr>
        </p:nvSpPr>
        <p:spPr/>
        <p:txBody>
          <a:bodyPr/>
          <a:lstStyle/>
          <a:p>
            <a:fld id="{A5BD71A7-5C9D-4EEB-99A3-0ABB6C5E3610}" type="slidenum">
              <a:rPr lang="en-US" smtClean="0"/>
              <a:t>‹#›</a:t>
            </a:fld>
            <a:endParaRPr lang="en-US"/>
          </a:p>
        </p:txBody>
      </p:sp>
    </p:spTree>
    <p:extLst>
      <p:ext uri="{BB962C8B-B14F-4D97-AF65-F5344CB8AC3E}">
        <p14:creationId xmlns:p14="http://schemas.microsoft.com/office/powerpoint/2010/main" val="1630015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BC4481-0BE5-8D46-385B-99DDC5C3AB1B}"/>
              </a:ext>
            </a:extLst>
          </p:cNvPr>
          <p:cNvSpPr>
            <a:spLocks noGrp="1"/>
          </p:cNvSpPr>
          <p:nvPr>
            <p:ph type="dt" sz="half" idx="10"/>
          </p:nvPr>
        </p:nvSpPr>
        <p:spPr/>
        <p:txBody>
          <a:bodyPr/>
          <a:lstStyle/>
          <a:p>
            <a:fld id="{04478279-A8A8-4E77-8472-EC7CDABB9DAB}" type="datetime1">
              <a:rPr lang="en-US" smtClean="0"/>
              <a:t>7/29/2022</a:t>
            </a:fld>
            <a:endParaRPr lang="en-US"/>
          </a:p>
        </p:txBody>
      </p:sp>
      <p:sp>
        <p:nvSpPr>
          <p:cNvPr id="3" name="Footer Placeholder 2">
            <a:extLst>
              <a:ext uri="{FF2B5EF4-FFF2-40B4-BE49-F238E27FC236}">
                <a16:creationId xmlns:a16="http://schemas.microsoft.com/office/drawing/2014/main" id="{70E339AA-061F-2086-5894-8AD585EF51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D215DA-E8D8-AA08-1CA5-812382E74D19}"/>
              </a:ext>
            </a:extLst>
          </p:cNvPr>
          <p:cNvSpPr>
            <a:spLocks noGrp="1"/>
          </p:cNvSpPr>
          <p:nvPr>
            <p:ph type="sldNum" sz="quarter" idx="12"/>
          </p:nvPr>
        </p:nvSpPr>
        <p:spPr/>
        <p:txBody>
          <a:bodyPr/>
          <a:lstStyle/>
          <a:p>
            <a:fld id="{A5BD71A7-5C9D-4EEB-99A3-0ABB6C5E3610}" type="slidenum">
              <a:rPr lang="en-US" smtClean="0"/>
              <a:t>‹#›</a:t>
            </a:fld>
            <a:endParaRPr lang="en-US"/>
          </a:p>
        </p:txBody>
      </p:sp>
    </p:spTree>
    <p:extLst>
      <p:ext uri="{BB962C8B-B14F-4D97-AF65-F5344CB8AC3E}">
        <p14:creationId xmlns:p14="http://schemas.microsoft.com/office/powerpoint/2010/main" val="4227667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35565-890F-BA4A-65A9-3B0F1BBBCA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C072EC-65BC-103B-4401-65DF56ED84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ADD843-6907-777F-AECA-D2367A7F42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42777A-6C68-FAC1-2204-2CEA787B7162}"/>
              </a:ext>
            </a:extLst>
          </p:cNvPr>
          <p:cNvSpPr>
            <a:spLocks noGrp="1"/>
          </p:cNvSpPr>
          <p:nvPr>
            <p:ph type="dt" sz="half" idx="10"/>
          </p:nvPr>
        </p:nvSpPr>
        <p:spPr/>
        <p:txBody>
          <a:bodyPr/>
          <a:lstStyle/>
          <a:p>
            <a:fld id="{14769142-CB76-48D1-B558-C8B5D7A4B195}" type="datetime1">
              <a:rPr lang="en-US" smtClean="0"/>
              <a:t>7/29/2022</a:t>
            </a:fld>
            <a:endParaRPr lang="en-US"/>
          </a:p>
        </p:txBody>
      </p:sp>
      <p:sp>
        <p:nvSpPr>
          <p:cNvPr id="6" name="Footer Placeholder 5">
            <a:extLst>
              <a:ext uri="{FF2B5EF4-FFF2-40B4-BE49-F238E27FC236}">
                <a16:creationId xmlns:a16="http://schemas.microsoft.com/office/drawing/2014/main" id="{F4054833-7C6D-3FAE-7B44-E70CC539B8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F05AD9-CA31-5F25-DB5F-537690DCADEA}"/>
              </a:ext>
            </a:extLst>
          </p:cNvPr>
          <p:cNvSpPr>
            <a:spLocks noGrp="1"/>
          </p:cNvSpPr>
          <p:nvPr>
            <p:ph type="sldNum" sz="quarter" idx="12"/>
          </p:nvPr>
        </p:nvSpPr>
        <p:spPr/>
        <p:txBody>
          <a:bodyPr/>
          <a:lstStyle/>
          <a:p>
            <a:fld id="{A5BD71A7-5C9D-4EEB-99A3-0ABB6C5E3610}" type="slidenum">
              <a:rPr lang="en-US" smtClean="0"/>
              <a:t>‹#›</a:t>
            </a:fld>
            <a:endParaRPr lang="en-US"/>
          </a:p>
        </p:txBody>
      </p:sp>
    </p:spTree>
    <p:extLst>
      <p:ext uri="{BB962C8B-B14F-4D97-AF65-F5344CB8AC3E}">
        <p14:creationId xmlns:p14="http://schemas.microsoft.com/office/powerpoint/2010/main" val="3746208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A0835-6ACD-C964-3C33-8CBB0F894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7FC694-AE72-3628-EDFD-8A85306D06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924155-64B7-8EAF-BF4B-975C9A0FA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D62CDA-62CB-C2D3-D817-53F8791A05A5}"/>
              </a:ext>
            </a:extLst>
          </p:cNvPr>
          <p:cNvSpPr>
            <a:spLocks noGrp="1"/>
          </p:cNvSpPr>
          <p:nvPr>
            <p:ph type="dt" sz="half" idx="10"/>
          </p:nvPr>
        </p:nvSpPr>
        <p:spPr/>
        <p:txBody>
          <a:bodyPr/>
          <a:lstStyle/>
          <a:p>
            <a:fld id="{DC91B04C-30E1-4E90-83E1-720F77C69908}" type="datetime1">
              <a:rPr lang="en-US" smtClean="0"/>
              <a:t>7/29/2022</a:t>
            </a:fld>
            <a:endParaRPr lang="en-US"/>
          </a:p>
        </p:txBody>
      </p:sp>
      <p:sp>
        <p:nvSpPr>
          <p:cNvPr id="6" name="Footer Placeholder 5">
            <a:extLst>
              <a:ext uri="{FF2B5EF4-FFF2-40B4-BE49-F238E27FC236}">
                <a16:creationId xmlns:a16="http://schemas.microsoft.com/office/drawing/2014/main" id="{88AF9918-E873-3A03-D175-743FF7C7AB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A3B771-4F35-01D3-9F77-F6893877B2C9}"/>
              </a:ext>
            </a:extLst>
          </p:cNvPr>
          <p:cNvSpPr>
            <a:spLocks noGrp="1"/>
          </p:cNvSpPr>
          <p:nvPr>
            <p:ph type="sldNum" sz="quarter" idx="12"/>
          </p:nvPr>
        </p:nvSpPr>
        <p:spPr/>
        <p:txBody>
          <a:bodyPr/>
          <a:lstStyle/>
          <a:p>
            <a:fld id="{A5BD71A7-5C9D-4EEB-99A3-0ABB6C5E3610}" type="slidenum">
              <a:rPr lang="en-US" smtClean="0"/>
              <a:t>‹#›</a:t>
            </a:fld>
            <a:endParaRPr lang="en-US"/>
          </a:p>
        </p:txBody>
      </p:sp>
    </p:spTree>
    <p:extLst>
      <p:ext uri="{BB962C8B-B14F-4D97-AF65-F5344CB8AC3E}">
        <p14:creationId xmlns:p14="http://schemas.microsoft.com/office/powerpoint/2010/main" val="800597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6F55B8-A9E2-D096-9073-9BFCA8B4CC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C094D7-CA84-10C9-6302-A7103D9154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24F8E-C212-A916-5317-E0AFB616CC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9887F8-0B6F-4D00-B7E5-7076315391F4}" type="datetime1">
              <a:rPr lang="en-US" smtClean="0"/>
              <a:t>7/29/2022</a:t>
            </a:fld>
            <a:endParaRPr lang="en-US"/>
          </a:p>
        </p:txBody>
      </p:sp>
      <p:sp>
        <p:nvSpPr>
          <p:cNvPr id="5" name="Footer Placeholder 4">
            <a:extLst>
              <a:ext uri="{FF2B5EF4-FFF2-40B4-BE49-F238E27FC236}">
                <a16:creationId xmlns:a16="http://schemas.microsoft.com/office/drawing/2014/main" id="{0E41BACE-0D7D-91D4-C002-7C8E7A5B0C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C262CB-1495-3DB7-1697-653203422E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D71A7-5C9D-4EEB-99A3-0ABB6C5E3610}" type="slidenum">
              <a:rPr lang="en-US" smtClean="0"/>
              <a:t>‹#›</a:t>
            </a:fld>
            <a:endParaRPr lang="en-US"/>
          </a:p>
        </p:txBody>
      </p:sp>
    </p:spTree>
    <p:extLst>
      <p:ext uri="{BB962C8B-B14F-4D97-AF65-F5344CB8AC3E}">
        <p14:creationId xmlns:p14="http://schemas.microsoft.com/office/powerpoint/2010/main" val="1381748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E5EAA6-C53A-8A4E-1002-A4644792B94D}"/>
              </a:ext>
            </a:extLst>
          </p:cNvPr>
          <p:cNvSpPr>
            <a:spLocks noGrp="1"/>
          </p:cNvSpPr>
          <p:nvPr>
            <p:ph type="sldNum" sz="quarter" idx="12"/>
          </p:nvPr>
        </p:nvSpPr>
        <p:spPr/>
        <p:txBody>
          <a:bodyPr/>
          <a:lstStyle/>
          <a:p>
            <a:fld id="{A5BD71A7-5C9D-4EEB-99A3-0ABB6C5E3610}" type="slidenum">
              <a:rPr lang="en-US" smtClean="0"/>
              <a:t>1</a:t>
            </a:fld>
            <a:endParaRPr lang="en-US"/>
          </a:p>
        </p:txBody>
      </p:sp>
      <p:sp>
        <p:nvSpPr>
          <p:cNvPr id="4" name="TextBox 3">
            <a:extLst>
              <a:ext uri="{FF2B5EF4-FFF2-40B4-BE49-F238E27FC236}">
                <a16:creationId xmlns:a16="http://schemas.microsoft.com/office/drawing/2014/main" id="{14FE2BAE-B7A9-814B-449F-C982DC8B6D49}"/>
              </a:ext>
            </a:extLst>
          </p:cNvPr>
          <p:cNvSpPr txBox="1"/>
          <p:nvPr/>
        </p:nvSpPr>
        <p:spPr>
          <a:xfrm>
            <a:off x="238539" y="437322"/>
            <a:ext cx="11463131" cy="4154984"/>
          </a:xfrm>
          <a:prstGeom prst="rect">
            <a:avLst/>
          </a:prstGeom>
          <a:noFill/>
        </p:spPr>
        <p:txBody>
          <a:bodyPr wrap="square">
            <a:spAutoFit/>
          </a:bodyPr>
          <a:lstStyle/>
          <a:p>
            <a:pPr algn="ctr"/>
            <a:endParaRPr lang="en-US" sz="4400" b="1" i="1" dirty="0"/>
          </a:p>
          <a:p>
            <a:pPr algn="ctr"/>
            <a:endParaRPr lang="en-US" sz="4400" b="1" i="1" dirty="0"/>
          </a:p>
          <a:p>
            <a:pPr algn="ctr"/>
            <a:endParaRPr lang="en-US" sz="4400" b="1" i="1" dirty="0"/>
          </a:p>
          <a:p>
            <a:pPr algn="ctr"/>
            <a:endParaRPr lang="en-US" sz="4400" b="1" i="1" dirty="0"/>
          </a:p>
          <a:p>
            <a:pPr algn="ctr"/>
            <a:r>
              <a:rPr lang="en-US" sz="4400" b="1" i="1" dirty="0">
                <a:solidFill>
                  <a:schemeClr val="accent1"/>
                </a:solidFill>
              </a:rPr>
              <a:t>THE ALPHA &amp; OMEGA OF FINANCIAL ANALYSIS:</a:t>
            </a:r>
            <a:r>
              <a:rPr lang="en-US" sz="4400" b="1" dirty="0">
                <a:solidFill>
                  <a:schemeClr val="accent1"/>
                </a:solidFill>
              </a:rPr>
              <a:t> </a:t>
            </a:r>
          </a:p>
          <a:p>
            <a:pPr algn="ctr"/>
            <a:r>
              <a:rPr lang="en-US" sz="4400" b="1" i="1" dirty="0">
                <a:solidFill>
                  <a:schemeClr val="accent1"/>
                </a:solidFill>
              </a:rPr>
              <a:t>MONEY-PRINTING LIKE NEVER  BEFORE</a:t>
            </a:r>
          </a:p>
        </p:txBody>
      </p:sp>
      <p:pic>
        <p:nvPicPr>
          <p:cNvPr id="5" name="Picture 4">
            <a:extLst>
              <a:ext uri="{FF2B5EF4-FFF2-40B4-BE49-F238E27FC236}">
                <a16:creationId xmlns:a16="http://schemas.microsoft.com/office/drawing/2014/main" id="{34C2022D-E77B-D9F8-EB9F-30E9B26B81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4314" y="246408"/>
            <a:ext cx="11317356" cy="1913696"/>
          </a:xfrm>
          <a:prstGeom prst="rect">
            <a:avLst/>
          </a:prstGeom>
          <a:noFill/>
          <a:ln>
            <a:noFill/>
          </a:ln>
        </p:spPr>
      </p:pic>
      <p:sp>
        <p:nvSpPr>
          <p:cNvPr id="6" name="TextBox 5">
            <a:extLst>
              <a:ext uri="{FF2B5EF4-FFF2-40B4-BE49-F238E27FC236}">
                <a16:creationId xmlns:a16="http://schemas.microsoft.com/office/drawing/2014/main" id="{6742A531-F1EB-C39B-88A1-AD5C76208999}"/>
              </a:ext>
            </a:extLst>
          </p:cNvPr>
          <p:cNvSpPr txBox="1"/>
          <p:nvPr/>
        </p:nvSpPr>
        <p:spPr>
          <a:xfrm>
            <a:off x="6387547" y="5420139"/>
            <a:ext cx="5406887" cy="646331"/>
          </a:xfrm>
          <a:prstGeom prst="rect">
            <a:avLst/>
          </a:prstGeom>
          <a:noFill/>
        </p:spPr>
        <p:txBody>
          <a:bodyPr wrap="square" rtlCol="0">
            <a:spAutoFit/>
          </a:bodyPr>
          <a:lstStyle/>
          <a:p>
            <a:pPr algn="r"/>
            <a:endParaRPr lang="en-US" sz="3600" b="1" dirty="0">
              <a:solidFill>
                <a:srgbClr val="FF0000"/>
              </a:solidFill>
            </a:endParaRPr>
          </a:p>
        </p:txBody>
      </p:sp>
    </p:spTree>
    <p:extLst>
      <p:ext uri="{BB962C8B-B14F-4D97-AF65-F5344CB8AC3E}">
        <p14:creationId xmlns:p14="http://schemas.microsoft.com/office/powerpoint/2010/main" val="661647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F32528-EF42-817A-AEB0-8B90E817B07E}"/>
              </a:ext>
            </a:extLst>
          </p:cNvPr>
          <p:cNvSpPr txBox="1"/>
          <p:nvPr/>
        </p:nvSpPr>
        <p:spPr>
          <a:xfrm>
            <a:off x="357808" y="490332"/>
            <a:ext cx="11834192" cy="6186309"/>
          </a:xfrm>
          <a:prstGeom prst="rect">
            <a:avLst/>
          </a:prstGeom>
          <a:noFill/>
        </p:spPr>
        <p:txBody>
          <a:bodyPr wrap="square">
            <a:spAutoFit/>
          </a:bodyPr>
          <a:lstStyle/>
          <a:p>
            <a:pPr algn="ctr"/>
            <a:r>
              <a:rPr lang="en-US" sz="2800" b="1" i="1" dirty="0"/>
              <a:t>ACTUALLY, THE PRIVATE SECTOR COLLAPSE WAS UNNECESSARY B/C THE LOCKDOWNS WERE WRONG</a:t>
            </a:r>
          </a:p>
          <a:p>
            <a:endParaRPr lang="en-US" sz="2800" dirty="0"/>
          </a:p>
          <a:p>
            <a:r>
              <a:rPr lang="en-US" sz="2400" b="1" i="1" dirty="0"/>
              <a:t>Population/ WITH-Covid deaths/ rate per 100,000 by Age Cohort Thru March 2021</a:t>
            </a:r>
            <a:br>
              <a:rPr lang="en-US" sz="2800" b="1" i="1" dirty="0"/>
            </a:br>
            <a:endParaRPr lang="en-US" sz="1600" dirty="0"/>
          </a:p>
          <a:p>
            <a:pPr>
              <a:buFont typeface="Arial" panose="020B0604020202020204" pitchFamily="34" charset="0"/>
              <a:buChar char="•"/>
            </a:pPr>
            <a:r>
              <a:rPr lang="en-US" sz="1600" dirty="0"/>
              <a:t>0-17 Years: 73.2 million persons/ 238 deaths/ </a:t>
            </a:r>
            <a:r>
              <a:rPr lang="en-US" sz="1600" b="1" i="1" dirty="0"/>
              <a:t>0.33</a:t>
            </a:r>
            <a:r>
              <a:rPr lang="en-US" sz="1600" dirty="0"/>
              <a:t> per 100k;</a:t>
            </a:r>
          </a:p>
          <a:p>
            <a:endParaRPr lang="en-US" sz="1600" dirty="0"/>
          </a:p>
          <a:p>
            <a:pPr>
              <a:buFont typeface="Arial" panose="020B0604020202020204" pitchFamily="34" charset="0"/>
              <a:buChar char="•"/>
            </a:pPr>
            <a:r>
              <a:rPr lang="en-US" sz="1600" dirty="0"/>
              <a:t>18-29 years: 53.6 million persons/ 1,916 deaths/ 3.6 per 100k;</a:t>
            </a:r>
          </a:p>
          <a:p>
            <a:endParaRPr lang="en-US" sz="1600" dirty="0"/>
          </a:p>
          <a:p>
            <a:pPr>
              <a:buFont typeface="Arial" panose="020B0604020202020204" pitchFamily="34" charset="0"/>
              <a:buChar char="•"/>
            </a:pPr>
            <a:r>
              <a:rPr lang="en-US" sz="1600" dirty="0"/>
              <a:t>30-49 years: 84.5 million persons/ 20,717 deaths/ 24.5 per 100k;</a:t>
            </a:r>
          </a:p>
          <a:p>
            <a:endParaRPr lang="en-US" sz="1600" dirty="0"/>
          </a:p>
          <a:p>
            <a:pPr>
              <a:buFont typeface="Arial" panose="020B0604020202020204" pitchFamily="34" charset="0"/>
              <a:buChar char="•"/>
            </a:pPr>
            <a:r>
              <a:rPr lang="en-US" sz="1600" dirty="0"/>
              <a:t>50-64 years: 62.9 million persons/78,883 deaths/ 125.4 per 100k;</a:t>
            </a:r>
          </a:p>
          <a:p>
            <a:endParaRPr lang="en-US" sz="1600" dirty="0"/>
          </a:p>
          <a:p>
            <a:pPr>
              <a:buFont typeface="Arial" panose="020B0604020202020204" pitchFamily="34" charset="0"/>
              <a:buChar char="•"/>
            </a:pPr>
            <a:r>
              <a:rPr lang="en-US" sz="1600" dirty="0"/>
              <a:t>65-74 years: 31.5 million persons/ 115,381 deaths/ 366.4 per 100k;</a:t>
            </a:r>
          </a:p>
          <a:p>
            <a:endParaRPr lang="en-US" sz="1600" dirty="0"/>
          </a:p>
          <a:p>
            <a:pPr>
              <a:buFont typeface="Arial" panose="020B0604020202020204" pitchFamily="34" charset="0"/>
              <a:buChar char="•"/>
            </a:pPr>
            <a:r>
              <a:rPr lang="en-US" sz="1600" dirty="0"/>
              <a:t>75-84 years: 16.0 million persons/ 146,310 deaths/ 916.2 per 100k;</a:t>
            </a:r>
          </a:p>
          <a:p>
            <a:pPr>
              <a:buFont typeface="Arial" panose="020B0604020202020204" pitchFamily="34" charset="0"/>
              <a:buChar char="•"/>
            </a:pPr>
            <a:endParaRPr lang="en-US" sz="1600" dirty="0"/>
          </a:p>
          <a:p>
            <a:pPr>
              <a:buFont typeface="Arial" panose="020B0604020202020204" pitchFamily="34" charset="0"/>
              <a:buChar char="•"/>
            </a:pPr>
            <a:r>
              <a:rPr lang="en-US" sz="1600" dirty="0"/>
              <a:t>85+ years: 6.6 million persons/ 162,583 deaths/</a:t>
            </a:r>
            <a:r>
              <a:rPr lang="en-US" sz="1600" b="1" i="1" dirty="0"/>
              <a:t> 2,460.0</a:t>
            </a:r>
            <a:r>
              <a:rPr lang="en-US" sz="1600" b="1" dirty="0"/>
              <a:t> </a:t>
            </a:r>
            <a:r>
              <a:rPr lang="en-US" sz="1600" dirty="0"/>
              <a:t>per 100k;</a:t>
            </a:r>
          </a:p>
          <a:p>
            <a:pPr>
              <a:buFont typeface="Arial" panose="020B0604020202020204" pitchFamily="34" charset="0"/>
              <a:buChar char="•"/>
            </a:pPr>
            <a:endParaRPr lang="en-US" sz="1600" dirty="0"/>
          </a:p>
          <a:p>
            <a:pPr>
              <a:buFont typeface="Arial" panose="020B0604020202020204" pitchFamily="34" charset="0"/>
              <a:buChar char="•"/>
            </a:pPr>
            <a:r>
              <a:rPr lang="en-US" sz="1600" dirty="0"/>
              <a:t>All ages: 328.2 million persons/ 526,028 deaths/ 160.3 per 100k.</a:t>
            </a:r>
          </a:p>
          <a:p>
            <a:r>
              <a:rPr lang="en-US" sz="1600" dirty="0"/>
              <a:t> </a:t>
            </a:r>
          </a:p>
          <a:p>
            <a:pPr>
              <a:buFont typeface="Arial" panose="020B0604020202020204" pitchFamily="34" charset="0"/>
              <a:buChar char="•"/>
            </a:pPr>
            <a:r>
              <a:rPr lang="en-US" sz="1600" dirty="0"/>
              <a:t>Mortality rate for elderly was</a:t>
            </a:r>
            <a:r>
              <a:rPr lang="en-US" sz="1600" b="1" i="1" dirty="0"/>
              <a:t> 7,450 higher</a:t>
            </a:r>
            <a:r>
              <a:rPr lang="en-US" sz="1600" dirty="0"/>
              <a:t> than for kids under 18 years.</a:t>
            </a:r>
          </a:p>
        </p:txBody>
      </p:sp>
      <p:sp>
        <p:nvSpPr>
          <p:cNvPr id="4" name="Slide Number Placeholder 3">
            <a:extLst>
              <a:ext uri="{FF2B5EF4-FFF2-40B4-BE49-F238E27FC236}">
                <a16:creationId xmlns:a16="http://schemas.microsoft.com/office/drawing/2014/main" id="{01CA5A3D-36D6-F0EC-5809-CF003BFE2CDD}"/>
              </a:ext>
            </a:extLst>
          </p:cNvPr>
          <p:cNvSpPr>
            <a:spLocks noGrp="1"/>
          </p:cNvSpPr>
          <p:nvPr>
            <p:ph type="sldNum" sz="quarter" idx="12"/>
          </p:nvPr>
        </p:nvSpPr>
        <p:spPr/>
        <p:txBody>
          <a:bodyPr/>
          <a:lstStyle/>
          <a:p>
            <a:endParaRPr lang="en-US" dirty="0"/>
          </a:p>
          <a:p>
            <a:fld id="{A5BD71A7-5C9D-4EEB-99A3-0ABB6C5E3610}" type="slidenum">
              <a:rPr lang="en-US" smtClean="0"/>
              <a:t>10</a:t>
            </a:fld>
            <a:endParaRPr lang="en-US" dirty="0"/>
          </a:p>
        </p:txBody>
      </p:sp>
    </p:spTree>
    <p:extLst>
      <p:ext uri="{BB962C8B-B14F-4D97-AF65-F5344CB8AC3E}">
        <p14:creationId xmlns:p14="http://schemas.microsoft.com/office/powerpoint/2010/main" val="2359369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02EC41-E88B-BB95-C22E-254088494AD5}"/>
              </a:ext>
            </a:extLst>
          </p:cNvPr>
          <p:cNvSpPr txBox="1"/>
          <p:nvPr/>
        </p:nvSpPr>
        <p:spPr>
          <a:xfrm>
            <a:off x="168965" y="293377"/>
            <a:ext cx="11184835" cy="800219"/>
          </a:xfrm>
          <a:prstGeom prst="rect">
            <a:avLst/>
          </a:prstGeom>
          <a:noFill/>
        </p:spPr>
        <p:txBody>
          <a:bodyPr wrap="square">
            <a:spAutoFit/>
          </a:bodyPr>
          <a:lstStyle/>
          <a:p>
            <a:r>
              <a:rPr lang="en-US" sz="2800" b="1" i="1" dirty="0"/>
              <a:t>LOCKDOWNS WERE THE GREATEST POLICY MISTAKE IN MODERN HISTORY</a:t>
            </a:r>
            <a:endParaRPr lang="en-US" sz="2800" dirty="0"/>
          </a:p>
          <a:p>
            <a:r>
              <a:rPr lang="en-US" dirty="0"/>
              <a:t> </a:t>
            </a:r>
          </a:p>
        </p:txBody>
      </p:sp>
      <p:pic>
        <p:nvPicPr>
          <p:cNvPr id="9218" name="Picture 2" descr="Image">
            <a:extLst>
              <a:ext uri="{FF2B5EF4-FFF2-40B4-BE49-F238E27FC236}">
                <a16:creationId xmlns:a16="http://schemas.microsoft.com/office/drawing/2014/main" id="{E9EA65DC-F894-3961-DBC5-901EA61C9B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0714" y="1007165"/>
            <a:ext cx="5830956" cy="564685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12952CC9-6313-4F90-36A3-6DDEE89B6677}"/>
              </a:ext>
            </a:extLst>
          </p:cNvPr>
          <p:cNvSpPr>
            <a:spLocks noGrp="1"/>
          </p:cNvSpPr>
          <p:nvPr>
            <p:ph type="sldNum" sz="quarter" idx="12"/>
          </p:nvPr>
        </p:nvSpPr>
        <p:spPr/>
        <p:txBody>
          <a:bodyPr/>
          <a:lstStyle/>
          <a:p>
            <a:fld id="{A5BD71A7-5C9D-4EEB-99A3-0ABB6C5E3610}" type="slidenum">
              <a:rPr lang="en-US" smtClean="0"/>
              <a:t>11</a:t>
            </a:fld>
            <a:endParaRPr lang="en-US"/>
          </a:p>
        </p:txBody>
      </p:sp>
      <p:sp>
        <p:nvSpPr>
          <p:cNvPr id="6" name="TextBox 5">
            <a:extLst>
              <a:ext uri="{FF2B5EF4-FFF2-40B4-BE49-F238E27FC236}">
                <a16:creationId xmlns:a16="http://schemas.microsoft.com/office/drawing/2014/main" id="{80A6798D-8950-5DC8-A1B2-FC000B4045CE}"/>
              </a:ext>
            </a:extLst>
          </p:cNvPr>
          <p:cNvSpPr txBox="1"/>
          <p:nvPr/>
        </p:nvSpPr>
        <p:spPr>
          <a:xfrm>
            <a:off x="168965" y="1272209"/>
            <a:ext cx="5198165" cy="4893647"/>
          </a:xfrm>
          <a:prstGeom prst="rect">
            <a:avLst/>
          </a:prstGeom>
          <a:noFill/>
        </p:spPr>
        <p:txBody>
          <a:bodyPr wrap="square">
            <a:spAutoFit/>
          </a:bodyPr>
          <a:lstStyle/>
          <a:p>
            <a:pPr>
              <a:buFont typeface="Arial" panose="020B0604020202020204" pitchFamily="34" charset="0"/>
              <a:buChar char="•"/>
            </a:pPr>
            <a:r>
              <a:rPr lang="en-US" sz="2400" b="1" i="1" dirty="0"/>
              <a:t>81%</a:t>
            </a:r>
            <a:r>
              <a:rPr lang="en-US" sz="2400" b="1" dirty="0"/>
              <a:t> </a:t>
            </a:r>
            <a:r>
              <a:rPr lang="en-US" sz="2400" dirty="0"/>
              <a:t>of all WITH-Covid deaths have been among the 16% of the population (54.1 million) 65 years and older;</a:t>
            </a:r>
          </a:p>
          <a:p>
            <a:endParaRPr lang="en-US" sz="2400" dirty="0"/>
          </a:p>
          <a:p>
            <a:pPr>
              <a:buFont typeface="Arial" panose="020B0604020202020204" pitchFamily="34" charset="0"/>
              <a:buChar char="•"/>
            </a:pPr>
            <a:r>
              <a:rPr lang="en-US" sz="2400" dirty="0"/>
              <a:t>Just</a:t>
            </a:r>
            <a:r>
              <a:rPr lang="en-US" sz="2400" b="1" i="1" dirty="0"/>
              <a:t> 4.4%</a:t>
            </a:r>
            <a:r>
              <a:rPr lang="en-US" sz="2400" dirty="0"/>
              <a:t> of the deaths tallied by the CDC were among the 64.4% of the population under 50 years (211.4 million).</a:t>
            </a:r>
          </a:p>
          <a:p>
            <a:endParaRPr lang="en-US" sz="2400" dirty="0"/>
          </a:p>
          <a:p>
            <a:pPr>
              <a:buFont typeface="Arial" panose="020B0604020202020204" pitchFamily="34" charset="0"/>
              <a:buChar char="•"/>
            </a:pPr>
            <a:r>
              <a:rPr lang="en-US" sz="2400" dirty="0"/>
              <a:t>The overall impact on the US age-adjusted mortality rate was a blip in the 100-year improvement trend, not the Black Plague it was represented to be.</a:t>
            </a:r>
          </a:p>
        </p:txBody>
      </p:sp>
    </p:spTree>
    <p:extLst>
      <p:ext uri="{BB962C8B-B14F-4D97-AF65-F5344CB8AC3E}">
        <p14:creationId xmlns:p14="http://schemas.microsoft.com/office/powerpoint/2010/main" val="981423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5BC122-94C8-9D7D-4EC6-2F9819117017}"/>
              </a:ext>
            </a:extLst>
          </p:cNvPr>
          <p:cNvSpPr txBox="1"/>
          <p:nvPr/>
        </p:nvSpPr>
        <p:spPr>
          <a:xfrm>
            <a:off x="106017" y="172279"/>
            <a:ext cx="11184835" cy="1077218"/>
          </a:xfrm>
          <a:prstGeom prst="rect">
            <a:avLst/>
          </a:prstGeom>
          <a:noFill/>
        </p:spPr>
        <p:txBody>
          <a:bodyPr wrap="square">
            <a:spAutoFit/>
          </a:bodyPr>
          <a:lstStyle/>
          <a:p>
            <a:pPr algn="ctr"/>
            <a:r>
              <a:rPr lang="en-US" b="1" i="1" dirty="0"/>
              <a:t>  </a:t>
            </a:r>
            <a:r>
              <a:rPr lang="en-US" sz="2800" b="1" i="1" dirty="0"/>
              <a:t>DON'T CALL IT SAVINGS!</a:t>
            </a:r>
            <a:endParaRPr lang="en-US" sz="2800" dirty="0"/>
          </a:p>
          <a:p>
            <a:r>
              <a:rPr lang="en-US" dirty="0"/>
              <a:t> </a:t>
            </a:r>
          </a:p>
          <a:p>
            <a:endParaRPr lang="en-US" dirty="0"/>
          </a:p>
        </p:txBody>
      </p:sp>
      <p:pic>
        <p:nvPicPr>
          <p:cNvPr id="10242" name="Picture 2">
            <a:extLst>
              <a:ext uri="{FF2B5EF4-FFF2-40B4-BE49-F238E27FC236}">
                <a16:creationId xmlns:a16="http://schemas.microsoft.com/office/drawing/2014/main" id="{14F95DD0-19D8-6232-78E3-B432D82F70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9565" y="1099930"/>
            <a:ext cx="6891131" cy="558579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28D0AFA-71A5-6B19-F633-14A8EE26A274}"/>
              </a:ext>
            </a:extLst>
          </p:cNvPr>
          <p:cNvSpPr>
            <a:spLocks noGrp="1"/>
          </p:cNvSpPr>
          <p:nvPr>
            <p:ph type="sldNum" sz="quarter" idx="12"/>
          </p:nvPr>
        </p:nvSpPr>
        <p:spPr/>
        <p:txBody>
          <a:bodyPr/>
          <a:lstStyle/>
          <a:p>
            <a:fld id="{A5BD71A7-5C9D-4EEB-99A3-0ABB6C5E3610}" type="slidenum">
              <a:rPr lang="en-US" smtClean="0"/>
              <a:t>12</a:t>
            </a:fld>
            <a:endParaRPr lang="en-US"/>
          </a:p>
        </p:txBody>
      </p:sp>
      <p:sp>
        <p:nvSpPr>
          <p:cNvPr id="6" name="TextBox 5">
            <a:extLst>
              <a:ext uri="{FF2B5EF4-FFF2-40B4-BE49-F238E27FC236}">
                <a16:creationId xmlns:a16="http://schemas.microsoft.com/office/drawing/2014/main" id="{C6FAFCF9-ED73-A803-93C5-46952C49F47B}"/>
              </a:ext>
            </a:extLst>
          </p:cNvPr>
          <p:cNvSpPr txBox="1"/>
          <p:nvPr/>
        </p:nvSpPr>
        <p:spPr>
          <a:xfrm>
            <a:off x="0" y="1064177"/>
            <a:ext cx="4969565" cy="3416320"/>
          </a:xfrm>
          <a:prstGeom prst="rect">
            <a:avLst/>
          </a:prstGeom>
          <a:noFill/>
        </p:spPr>
        <p:txBody>
          <a:bodyPr wrap="square">
            <a:spAutoFit/>
          </a:bodyPr>
          <a:lstStyle/>
          <a:p>
            <a:r>
              <a:rPr lang="en-US" sz="2400" b="1" i="1" dirty="0"/>
              <a:t>Checkable Deposits And Currency Of Households:</a:t>
            </a:r>
            <a:r>
              <a:rPr lang="en-US" sz="2400" i="1" dirty="0"/>
              <a:t> </a:t>
            </a:r>
            <a:br>
              <a:rPr lang="en-US" sz="2400" i="1" dirty="0"/>
            </a:br>
            <a:endParaRPr lang="en-US" sz="2400" dirty="0"/>
          </a:p>
          <a:p>
            <a:pPr>
              <a:buFont typeface="Arial" panose="020B0604020202020204" pitchFamily="34" charset="0"/>
              <a:buChar char="•"/>
            </a:pPr>
            <a:r>
              <a:rPr lang="en-US" sz="2400" dirty="0"/>
              <a:t>Pre-Covid Level @ $500 billion.</a:t>
            </a:r>
          </a:p>
          <a:p>
            <a:endParaRPr lang="en-US" sz="2400" dirty="0"/>
          </a:p>
          <a:p>
            <a:pPr>
              <a:buFont typeface="Arial" panose="020B0604020202020204" pitchFamily="34" charset="0"/>
              <a:buChar char="•"/>
            </a:pPr>
            <a:r>
              <a:rPr lang="en-US" sz="2400" dirty="0"/>
              <a:t>Current level @ $4.2 trillion.</a:t>
            </a:r>
          </a:p>
          <a:p>
            <a:pPr>
              <a:buFont typeface="Arial" panose="020B0604020202020204" pitchFamily="34" charset="0"/>
              <a:buChar char="•"/>
            </a:pPr>
            <a:endParaRPr lang="en-US" sz="2400" dirty="0"/>
          </a:p>
          <a:p>
            <a:pPr>
              <a:buFont typeface="Arial" panose="020B0604020202020204" pitchFamily="34" charset="0"/>
              <a:buChar char="•"/>
            </a:pPr>
            <a:r>
              <a:rPr lang="en-US" sz="2400" dirty="0"/>
              <a:t>Mostly borrowed by Uncle Sam to fund $6 trillion of stimmy handouts</a:t>
            </a:r>
          </a:p>
        </p:txBody>
      </p:sp>
    </p:spTree>
    <p:extLst>
      <p:ext uri="{BB962C8B-B14F-4D97-AF65-F5344CB8AC3E}">
        <p14:creationId xmlns:p14="http://schemas.microsoft.com/office/powerpoint/2010/main" val="2852003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3551C0-FF8D-B334-6B18-A6FE2ADBDE76}"/>
              </a:ext>
            </a:extLst>
          </p:cNvPr>
          <p:cNvSpPr txBox="1"/>
          <p:nvPr/>
        </p:nvSpPr>
        <p:spPr>
          <a:xfrm>
            <a:off x="848140" y="0"/>
            <a:ext cx="11991383" cy="677108"/>
          </a:xfrm>
          <a:prstGeom prst="rect">
            <a:avLst/>
          </a:prstGeom>
          <a:noFill/>
        </p:spPr>
        <p:txBody>
          <a:bodyPr wrap="square">
            <a:spAutoFit/>
          </a:bodyPr>
          <a:lstStyle/>
          <a:p>
            <a:pPr algn="ctr"/>
            <a:r>
              <a:rPr lang="en-US" sz="2800" b="1" i="1" dirty="0"/>
              <a:t>SO BEST CALL IT STIMMIES AND FREE STUFF FOR ALL!</a:t>
            </a:r>
          </a:p>
          <a:p>
            <a:endParaRPr lang="en-US" sz="1000" dirty="0"/>
          </a:p>
        </p:txBody>
      </p:sp>
      <p:pic>
        <p:nvPicPr>
          <p:cNvPr id="11266" name="Picture 2">
            <a:extLst>
              <a:ext uri="{FF2B5EF4-FFF2-40B4-BE49-F238E27FC236}">
                <a16:creationId xmlns:a16="http://schemas.microsoft.com/office/drawing/2014/main" id="{F18DCFC5-7671-E5CF-6768-AC797A85DF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2330" y="772630"/>
            <a:ext cx="6606787" cy="589984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2C8DBB2-B9E9-9378-22E1-DE3EF33FE797}"/>
              </a:ext>
            </a:extLst>
          </p:cNvPr>
          <p:cNvSpPr>
            <a:spLocks noGrp="1"/>
          </p:cNvSpPr>
          <p:nvPr>
            <p:ph type="sldNum" sz="quarter" idx="12"/>
          </p:nvPr>
        </p:nvSpPr>
        <p:spPr/>
        <p:txBody>
          <a:bodyPr/>
          <a:lstStyle/>
          <a:p>
            <a:fld id="{A5BD71A7-5C9D-4EEB-99A3-0ABB6C5E3610}" type="slidenum">
              <a:rPr lang="en-US" smtClean="0"/>
              <a:t>13</a:t>
            </a:fld>
            <a:endParaRPr lang="en-US"/>
          </a:p>
        </p:txBody>
      </p:sp>
      <p:sp>
        <p:nvSpPr>
          <p:cNvPr id="6" name="TextBox 5">
            <a:extLst>
              <a:ext uri="{FF2B5EF4-FFF2-40B4-BE49-F238E27FC236}">
                <a16:creationId xmlns:a16="http://schemas.microsoft.com/office/drawing/2014/main" id="{ED1E0D8D-F3DB-12E8-A1B0-102614BB19F6}"/>
              </a:ext>
            </a:extLst>
          </p:cNvPr>
          <p:cNvSpPr txBox="1"/>
          <p:nvPr/>
        </p:nvSpPr>
        <p:spPr>
          <a:xfrm>
            <a:off x="107852" y="708750"/>
            <a:ext cx="4954478" cy="5324535"/>
          </a:xfrm>
          <a:prstGeom prst="rect">
            <a:avLst/>
          </a:prstGeom>
          <a:noFill/>
        </p:spPr>
        <p:txBody>
          <a:bodyPr wrap="square">
            <a:spAutoFit/>
          </a:bodyPr>
          <a:lstStyle/>
          <a:p>
            <a:r>
              <a:rPr lang="en-US" sz="2000" dirty="0"/>
              <a:t>The preponderant share of the bulge in household cash balances was fresh off the Fed’s printing presses one step removed.</a:t>
            </a:r>
          </a:p>
          <a:p>
            <a:endParaRPr lang="en-US" sz="2000" dirty="0"/>
          </a:p>
          <a:p>
            <a:r>
              <a:rPr lang="en-US" sz="2000" b="1" i="1" dirty="0"/>
              <a:t>Annualized Rate Of Govt. Transfer Payments:</a:t>
            </a:r>
          </a:p>
          <a:p>
            <a:endParaRPr lang="en-US" sz="2000" b="1" i="1" dirty="0"/>
          </a:p>
          <a:p>
            <a:pPr>
              <a:buFont typeface="Arial" panose="020B0604020202020204" pitchFamily="34" charset="0"/>
              <a:buChar char="•"/>
            </a:pPr>
            <a:r>
              <a:rPr lang="en-US" sz="2000" dirty="0"/>
              <a:t>Q4 2019: $3.1 trillion:</a:t>
            </a:r>
          </a:p>
          <a:p>
            <a:pPr>
              <a:buFont typeface="Arial" panose="020B0604020202020204" pitchFamily="34" charset="0"/>
              <a:buChar char="•"/>
            </a:pPr>
            <a:endParaRPr lang="en-US" sz="2000" dirty="0"/>
          </a:p>
          <a:p>
            <a:pPr>
              <a:buFont typeface="Arial" panose="020B0604020202020204" pitchFamily="34" charset="0"/>
              <a:buChar char="•"/>
            </a:pPr>
            <a:r>
              <a:rPr lang="en-US" sz="2000" dirty="0"/>
              <a:t>Q2 2020: $4.9 trillion </a:t>
            </a:r>
          </a:p>
          <a:p>
            <a:r>
              <a:rPr lang="en-US" sz="2000" dirty="0"/>
              <a:t>(stimmy peak # 1);</a:t>
            </a:r>
          </a:p>
          <a:p>
            <a:endParaRPr lang="en-US" sz="2000" dirty="0"/>
          </a:p>
          <a:p>
            <a:pPr>
              <a:buFont typeface="Arial" panose="020B0604020202020204" pitchFamily="34" charset="0"/>
              <a:buChar char="•"/>
            </a:pPr>
            <a:r>
              <a:rPr lang="en-US" sz="2000" dirty="0"/>
              <a:t>Q1 2021:</a:t>
            </a:r>
            <a:r>
              <a:rPr lang="en-US" sz="2000" b="1" i="1" dirty="0"/>
              <a:t> $8.1 trillion </a:t>
            </a:r>
          </a:p>
          <a:p>
            <a:r>
              <a:rPr lang="en-US" sz="2000" dirty="0"/>
              <a:t>(stimmy peak # 2)</a:t>
            </a:r>
            <a:r>
              <a:rPr lang="en-US" sz="2000" b="1" i="1" dirty="0"/>
              <a:t>;</a:t>
            </a:r>
          </a:p>
          <a:p>
            <a:endParaRPr lang="en-US" sz="2000" dirty="0"/>
          </a:p>
          <a:p>
            <a:pPr>
              <a:buFont typeface="Arial" panose="020B0604020202020204" pitchFamily="34" charset="0"/>
              <a:buChar char="•"/>
            </a:pPr>
            <a:r>
              <a:rPr lang="en-US" sz="2000" dirty="0"/>
              <a:t>Q2 2022: $4.0 trillion;</a:t>
            </a:r>
          </a:p>
          <a:p>
            <a:endParaRPr lang="en-US" sz="2000" dirty="0"/>
          </a:p>
          <a:p>
            <a:pPr>
              <a:buFont typeface="Arial" panose="020B0604020202020204" pitchFamily="34" charset="0"/>
              <a:buChar char="•"/>
            </a:pPr>
            <a:r>
              <a:rPr lang="en-US" sz="2000" dirty="0"/>
              <a:t>Transfers still up by 29%</a:t>
            </a:r>
          </a:p>
        </p:txBody>
      </p:sp>
    </p:spTree>
    <p:extLst>
      <p:ext uri="{BB962C8B-B14F-4D97-AF65-F5344CB8AC3E}">
        <p14:creationId xmlns:p14="http://schemas.microsoft.com/office/powerpoint/2010/main" val="3330976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5221E6-264A-C346-9A75-4A2BF60E8F86}"/>
              </a:ext>
            </a:extLst>
          </p:cNvPr>
          <p:cNvSpPr txBox="1"/>
          <p:nvPr/>
        </p:nvSpPr>
        <p:spPr>
          <a:xfrm>
            <a:off x="145774" y="185531"/>
            <a:ext cx="11622156" cy="1508105"/>
          </a:xfrm>
          <a:prstGeom prst="rect">
            <a:avLst/>
          </a:prstGeom>
          <a:noFill/>
        </p:spPr>
        <p:txBody>
          <a:bodyPr wrap="square">
            <a:spAutoFit/>
          </a:bodyPr>
          <a:lstStyle/>
          <a:p>
            <a:pPr algn="ctr"/>
            <a:r>
              <a:rPr lang="en-US" sz="2800" b="1" i="1" dirty="0"/>
              <a:t>   UNSPENDING ON LEISURE &amp; HOSPITALITY WAS UNPRECEDENTED AND MASSIVE</a:t>
            </a:r>
          </a:p>
          <a:p>
            <a:endParaRPr lang="en-US" dirty="0"/>
          </a:p>
          <a:p>
            <a:endParaRPr lang="en-US" dirty="0"/>
          </a:p>
        </p:txBody>
      </p:sp>
      <p:pic>
        <p:nvPicPr>
          <p:cNvPr id="12290" name="Picture 2">
            <a:extLst>
              <a:ext uri="{FF2B5EF4-FFF2-40B4-BE49-F238E27FC236}">
                <a16:creationId xmlns:a16="http://schemas.microsoft.com/office/drawing/2014/main" id="{ACB7783E-2363-53C5-D15A-ED02404519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3635" y="1444488"/>
            <a:ext cx="6506817" cy="52279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509DA2C-68BE-4323-5F05-306A335344D5}"/>
              </a:ext>
            </a:extLst>
          </p:cNvPr>
          <p:cNvSpPr>
            <a:spLocks noGrp="1"/>
          </p:cNvSpPr>
          <p:nvPr>
            <p:ph type="sldNum" sz="quarter" idx="12"/>
          </p:nvPr>
        </p:nvSpPr>
        <p:spPr/>
        <p:txBody>
          <a:bodyPr/>
          <a:lstStyle/>
          <a:p>
            <a:fld id="{A5BD71A7-5C9D-4EEB-99A3-0ABB6C5E3610}" type="slidenum">
              <a:rPr lang="en-US" smtClean="0"/>
              <a:t>14</a:t>
            </a:fld>
            <a:endParaRPr lang="en-US"/>
          </a:p>
        </p:txBody>
      </p:sp>
      <p:sp>
        <p:nvSpPr>
          <p:cNvPr id="6" name="TextBox 5">
            <a:extLst>
              <a:ext uri="{FF2B5EF4-FFF2-40B4-BE49-F238E27FC236}">
                <a16:creationId xmlns:a16="http://schemas.microsoft.com/office/drawing/2014/main" id="{2FB245E1-6DB4-665D-4E00-D0CC7C2D1A5A}"/>
              </a:ext>
            </a:extLst>
          </p:cNvPr>
          <p:cNvSpPr txBox="1"/>
          <p:nvPr/>
        </p:nvSpPr>
        <p:spPr>
          <a:xfrm>
            <a:off x="145774" y="1395483"/>
            <a:ext cx="4969565" cy="3785652"/>
          </a:xfrm>
          <a:prstGeom prst="rect">
            <a:avLst/>
          </a:prstGeom>
          <a:noFill/>
        </p:spPr>
        <p:txBody>
          <a:bodyPr wrap="square">
            <a:spAutoFit/>
          </a:bodyPr>
          <a:lstStyle/>
          <a:p>
            <a:r>
              <a:rPr lang="en-US" sz="2400" b="1" i="1" dirty="0"/>
              <a:t>Y/Y Change In Billions:</a:t>
            </a:r>
          </a:p>
          <a:p>
            <a:endParaRPr lang="en-US" sz="2400" dirty="0"/>
          </a:p>
          <a:p>
            <a:pPr>
              <a:buFont typeface="Arial" panose="020B0604020202020204" pitchFamily="34" charset="0"/>
              <a:buChar char="•"/>
            </a:pPr>
            <a:r>
              <a:rPr lang="en-US" sz="2400" dirty="0"/>
              <a:t>Pre-Covid Trend: @+$45 billion;</a:t>
            </a:r>
          </a:p>
          <a:p>
            <a:endParaRPr lang="en-US" sz="2400" dirty="0"/>
          </a:p>
          <a:p>
            <a:pPr>
              <a:buFont typeface="Arial" panose="020B0604020202020204" pitchFamily="34" charset="0"/>
              <a:buChar char="•"/>
            </a:pPr>
            <a:r>
              <a:rPr lang="en-US" sz="2400" dirty="0"/>
              <a:t>Q2 2020: </a:t>
            </a:r>
            <a:r>
              <a:rPr lang="en-US" sz="2400" b="1" i="1" dirty="0"/>
              <a:t>-$390 billion;</a:t>
            </a:r>
          </a:p>
          <a:p>
            <a:endParaRPr lang="en-US" sz="2400" dirty="0"/>
          </a:p>
          <a:p>
            <a:pPr>
              <a:buFont typeface="Arial" panose="020B0604020202020204" pitchFamily="34" charset="0"/>
              <a:buChar char="•"/>
            </a:pPr>
            <a:r>
              <a:rPr lang="en-US" sz="2400" dirty="0"/>
              <a:t>Q3/Q4 2020: -$190 billion</a:t>
            </a:r>
          </a:p>
          <a:p>
            <a:endParaRPr lang="en-US" sz="2400" dirty="0"/>
          </a:p>
          <a:p>
            <a:pPr>
              <a:buFont typeface="Arial" panose="020B0604020202020204" pitchFamily="34" charset="0"/>
              <a:buChar char="•"/>
            </a:pPr>
            <a:r>
              <a:rPr lang="en-US" sz="2400" dirty="0"/>
              <a:t>Q2 2020: % Change From Pre-Covid Baseline =</a:t>
            </a:r>
            <a:r>
              <a:rPr lang="en-US" sz="2400" b="1" i="1" dirty="0"/>
              <a:t> -40%</a:t>
            </a:r>
            <a:endParaRPr lang="en-US" sz="2400" dirty="0"/>
          </a:p>
        </p:txBody>
      </p:sp>
    </p:spTree>
    <p:extLst>
      <p:ext uri="{BB962C8B-B14F-4D97-AF65-F5344CB8AC3E}">
        <p14:creationId xmlns:p14="http://schemas.microsoft.com/office/powerpoint/2010/main" val="717177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36ADE1-4C63-CD90-A9F3-906DAC2BEB69}"/>
              </a:ext>
            </a:extLst>
          </p:cNvPr>
          <p:cNvSpPr txBox="1"/>
          <p:nvPr/>
        </p:nvSpPr>
        <p:spPr>
          <a:xfrm>
            <a:off x="145774" y="357809"/>
            <a:ext cx="11913704" cy="1231106"/>
          </a:xfrm>
          <a:prstGeom prst="rect">
            <a:avLst/>
          </a:prstGeom>
          <a:noFill/>
        </p:spPr>
        <p:txBody>
          <a:bodyPr wrap="square">
            <a:spAutoFit/>
          </a:bodyPr>
          <a:lstStyle/>
          <a:p>
            <a:pPr algn="ctr"/>
            <a:r>
              <a:rPr lang="en-US" sz="2800" b="1" i="1" dirty="0"/>
              <a:t>HOME-BOUND &amp; STIMMIED-UP HOUSEHOLDS BOUGHT AMAZON-DELIVERED DURABLE GOODS LIKE THERE WAS NO TOMORROW</a:t>
            </a:r>
          </a:p>
          <a:p>
            <a:endParaRPr lang="en-US" dirty="0"/>
          </a:p>
        </p:txBody>
      </p:sp>
      <p:pic>
        <p:nvPicPr>
          <p:cNvPr id="13314" name="Picture 2">
            <a:extLst>
              <a:ext uri="{FF2B5EF4-FFF2-40B4-BE49-F238E27FC236}">
                <a16:creationId xmlns:a16="http://schemas.microsoft.com/office/drawing/2014/main" id="{D126A4F5-AD74-C086-F6C8-3100C452A4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2730" y="1396557"/>
            <a:ext cx="7036293" cy="532491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EB2A708A-C9C0-B9C9-2E74-F68FABFF346F}"/>
              </a:ext>
            </a:extLst>
          </p:cNvPr>
          <p:cNvSpPr>
            <a:spLocks noGrp="1"/>
          </p:cNvSpPr>
          <p:nvPr>
            <p:ph type="sldNum" sz="quarter" idx="12"/>
          </p:nvPr>
        </p:nvSpPr>
        <p:spPr/>
        <p:txBody>
          <a:bodyPr/>
          <a:lstStyle/>
          <a:p>
            <a:fld id="{A5BD71A7-5C9D-4EEB-99A3-0ABB6C5E3610}" type="slidenum">
              <a:rPr lang="en-US" smtClean="0"/>
              <a:t>15</a:t>
            </a:fld>
            <a:endParaRPr lang="en-US"/>
          </a:p>
        </p:txBody>
      </p:sp>
      <p:sp>
        <p:nvSpPr>
          <p:cNvPr id="6" name="TextBox 5">
            <a:extLst>
              <a:ext uri="{FF2B5EF4-FFF2-40B4-BE49-F238E27FC236}">
                <a16:creationId xmlns:a16="http://schemas.microsoft.com/office/drawing/2014/main" id="{6B621DF4-AE56-6A94-4750-EF2619A9CCC8}"/>
              </a:ext>
            </a:extLst>
          </p:cNvPr>
          <p:cNvSpPr txBox="1"/>
          <p:nvPr/>
        </p:nvSpPr>
        <p:spPr>
          <a:xfrm>
            <a:off x="132522" y="1396557"/>
            <a:ext cx="4015408" cy="830997"/>
          </a:xfrm>
          <a:prstGeom prst="rect">
            <a:avLst/>
          </a:prstGeom>
          <a:noFill/>
        </p:spPr>
        <p:txBody>
          <a:bodyPr wrap="square">
            <a:spAutoFit/>
          </a:bodyPr>
          <a:lstStyle/>
          <a:p>
            <a:pPr>
              <a:buFont typeface="Arial" panose="020B0604020202020204" pitchFamily="34" charset="0"/>
              <a:buChar char="•"/>
            </a:pPr>
            <a:r>
              <a:rPr lang="en-US" sz="2400" dirty="0"/>
              <a:t>PCE Durables: April 2020 Change From Prior Year= </a:t>
            </a:r>
            <a:r>
              <a:rPr lang="en-US" sz="2400" b="1" i="1" dirty="0"/>
              <a:t>+80%</a:t>
            </a:r>
            <a:endParaRPr lang="en-US" sz="2400" dirty="0"/>
          </a:p>
        </p:txBody>
      </p:sp>
    </p:spTree>
    <p:extLst>
      <p:ext uri="{BB962C8B-B14F-4D97-AF65-F5344CB8AC3E}">
        <p14:creationId xmlns:p14="http://schemas.microsoft.com/office/powerpoint/2010/main" val="2961110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5C2BB2-CDA2-69D3-8B30-03CD049DBDBB}"/>
              </a:ext>
            </a:extLst>
          </p:cNvPr>
          <p:cNvSpPr txBox="1"/>
          <p:nvPr/>
        </p:nvSpPr>
        <p:spPr>
          <a:xfrm>
            <a:off x="119270" y="172279"/>
            <a:ext cx="12072730" cy="1231106"/>
          </a:xfrm>
          <a:prstGeom prst="rect">
            <a:avLst/>
          </a:prstGeom>
          <a:noFill/>
        </p:spPr>
        <p:txBody>
          <a:bodyPr wrap="square">
            <a:spAutoFit/>
          </a:bodyPr>
          <a:lstStyle/>
          <a:p>
            <a:pPr algn="ctr"/>
            <a:r>
              <a:rPr lang="en-US" sz="2800" b="1" i="1" dirty="0"/>
              <a:t>GOOD JOB, WASHINGTON! YOU “STIMULATED” CHINA/GLOBAL SUPPLY CHAIN, NOT DOMESTIC OUTPUT</a:t>
            </a:r>
            <a:br>
              <a:rPr lang="en-US" b="1" i="1" dirty="0"/>
            </a:br>
            <a:endParaRPr lang="en-US" dirty="0"/>
          </a:p>
        </p:txBody>
      </p:sp>
      <p:pic>
        <p:nvPicPr>
          <p:cNvPr id="14338" name="Picture 2">
            <a:extLst>
              <a:ext uri="{FF2B5EF4-FFF2-40B4-BE49-F238E27FC236}">
                <a16:creationId xmlns:a16="http://schemas.microsoft.com/office/drawing/2014/main" id="{651A3E0B-4D97-1A8C-F382-7017D3FD0D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1755" y="1131362"/>
            <a:ext cx="7030177" cy="559011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5F8901FF-0E4C-E378-A8D5-DC743AF2709D}"/>
              </a:ext>
            </a:extLst>
          </p:cNvPr>
          <p:cNvSpPr>
            <a:spLocks noGrp="1"/>
          </p:cNvSpPr>
          <p:nvPr>
            <p:ph type="sldNum" sz="quarter" idx="12"/>
          </p:nvPr>
        </p:nvSpPr>
        <p:spPr/>
        <p:txBody>
          <a:bodyPr/>
          <a:lstStyle/>
          <a:p>
            <a:fld id="{A5BD71A7-5C9D-4EEB-99A3-0ABB6C5E3610}" type="slidenum">
              <a:rPr lang="en-US" smtClean="0"/>
              <a:t>16</a:t>
            </a:fld>
            <a:endParaRPr lang="en-US"/>
          </a:p>
        </p:txBody>
      </p:sp>
      <p:sp>
        <p:nvSpPr>
          <p:cNvPr id="6" name="TextBox 5">
            <a:extLst>
              <a:ext uri="{FF2B5EF4-FFF2-40B4-BE49-F238E27FC236}">
                <a16:creationId xmlns:a16="http://schemas.microsoft.com/office/drawing/2014/main" id="{F5E3212E-ACAC-182C-2979-44DE1F4FE450}"/>
              </a:ext>
            </a:extLst>
          </p:cNvPr>
          <p:cNvSpPr txBox="1"/>
          <p:nvPr/>
        </p:nvSpPr>
        <p:spPr>
          <a:xfrm>
            <a:off x="119271" y="1131362"/>
            <a:ext cx="3829878" cy="1200329"/>
          </a:xfrm>
          <a:prstGeom prst="rect">
            <a:avLst/>
          </a:prstGeom>
          <a:noFill/>
        </p:spPr>
        <p:txBody>
          <a:bodyPr wrap="square">
            <a:spAutoFit/>
          </a:bodyPr>
          <a:lstStyle/>
          <a:p>
            <a:pPr>
              <a:buFont typeface="Arial" panose="020B0604020202020204" pitchFamily="34" charset="0"/>
              <a:buChar char="•"/>
            </a:pPr>
            <a:r>
              <a:rPr lang="en-US" sz="2400" dirty="0"/>
              <a:t>US Imports Of Goods: March 2022 versus Dec. 2019=</a:t>
            </a:r>
            <a:r>
              <a:rPr lang="en-US" sz="2400" b="1" i="1" dirty="0"/>
              <a:t>+45%</a:t>
            </a:r>
            <a:endParaRPr lang="en-US" sz="2400" dirty="0"/>
          </a:p>
        </p:txBody>
      </p:sp>
    </p:spTree>
    <p:extLst>
      <p:ext uri="{BB962C8B-B14F-4D97-AF65-F5344CB8AC3E}">
        <p14:creationId xmlns:p14="http://schemas.microsoft.com/office/powerpoint/2010/main" val="4156823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DA66AD-1954-C317-7FBE-545EF7C851D1}"/>
              </a:ext>
            </a:extLst>
          </p:cNvPr>
          <p:cNvSpPr txBox="1"/>
          <p:nvPr/>
        </p:nvSpPr>
        <p:spPr>
          <a:xfrm>
            <a:off x="192055" y="265045"/>
            <a:ext cx="11728174" cy="1661993"/>
          </a:xfrm>
          <a:prstGeom prst="rect">
            <a:avLst/>
          </a:prstGeom>
          <a:noFill/>
        </p:spPr>
        <p:txBody>
          <a:bodyPr wrap="square">
            <a:spAutoFit/>
          </a:bodyPr>
          <a:lstStyle/>
          <a:p>
            <a:pPr algn="ctr"/>
            <a:r>
              <a:rPr lang="en-US" sz="2800" b="1" i="1" dirty="0"/>
              <a:t>IN FACT, THE GREAT MONETARY &amp; FISCAL STIMULUS ERA HAS NOT STIMULATED MAIN STREET OUTPUT</a:t>
            </a:r>
            <a:br>
              <a:rPr lang="en-US" sz="2800" b="1" i="1" dirty="0"/>
            </a:br>
            <a:endParaRPr lang="en-US" sz="2800" dirty="0"/>
          </a:p>
          <a:p>
            <a:r>
              <a:rPr lang="en-US" b="1" i="1" dirty="0"/>
              <a:t> </a:t>
            </a:r>
            <a:endParaRPr lang="en-US" dirty="0"/>
          </a:p>
        </p:txBody>
      </p:sp>
      <p:pic>
        <p:nvPicPr>
          <p:cNvPr id="15362" name="Picture 2">
            <a:extLst>
              <a:ext uri="{FF2B5EF4-FFF2-40B4-BE49-F238E27FC236}">
                <a16:creationId xmlns:a16="http://schemas.microsoft.com/office/drawing/2014/main" id="{008D8833-DB84-F2BD-40C3-95928A0ADA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1" y="1457740"/>
            <a:ext cx="5698434" cy="526773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318C3A9-1BDF-BDD3-D0D4-F6F494231D72}"/>
              </a:ext>
            </a:extLst>
          </p:cNvPr>
          <p:cNvSpPr>
            <a:spLocks noGrp="1"/>
          </p:cNvSpPr>
          <p:nvPr>
            <p:ph type="sldNum" sz="quarter" idx="12"/>
          </p:nvPr>
        </p:nvSpPr>
        <p:spPr/>
        <p:txBody>
          <a:bodyPr/>
          <a:lstStyle/>
          <a:p>
            <a:fld id="{A5BD71A7-5C9D-4EEB-99A3-0ABB6C5E3610}" type="slidenum">
              <a:rPr lang="en-US" smtClean="0"/>
              <a:t>17</a:t>
            </a:fld>
            <a:endParaRPr lang="en-US"/>
          </a:p>
        </p:txBody>
      </p:sp>
      <p:sp>
        <p:nvSpPr>
          <p:cNvPr id="6" name="TextBox 5">
            <a:extLst>
              <a:ext uri="{FF2B5EF4-FFF2-40B4-BE49-F238E27FC236}">
                <a16:creationId xmlns:a16="http://schemas.microsoft.com/office/drawing/2014/main" id="{D2D179C0-A452-3BB6-5432-0C72770C012D}"/>
              </a:ext>
            </a:extLst>
          </p:cNvPr>
          <p:cNvSpPr txBox="1"/>
          <p:nvPr/>
        </p:nvSpPr>
        <p:spPr>
          <a:xfrm>
            <a:off x="192056" y="1311965"/>
            <a:ext cx="5778152" cy="3785652"/>
          </a:xfrm>
          <a:prstGeom prst="rect">
            <a:avLst/>
          </a:prstGeom>
          <a:noFill/>
        </p:spPr>
        <p:txBody>
          <a:bodyPr wrap="square">
            <a:spAutoFit/>
          </a:bodyPr>
          <a:lstStyle/>
          <a:p>
            <a:r>
              <a:rPr lang="en-US" sz="2400" b="1" i="1" dirty="0"/>
              <a:t>Industrial Production Index:</a:t>
            </a:r>
          </a:p>
          <a:p>
            <a:endParaRPr lang="en-US" sz="2400" dirty="0"/>
          </a:p>
          <a:p>
            <a:pPr>
              <a:buFont typeface="Arial" panose="020B0604020202020204" pitchFamily="34" charset="0"/>
              <a:buChar char="•"/>
            </a:pPr>
            <a:r>
              <a:rPr lang="en-US" sz="2400" dirty="0"/>
              <a:t>November 2007 pre-crisis peak: 102.3;</a:t>
            </a:r>
          </a:p>
          <a:p>
            <a:pPr>
              <a:buFont typeface="Arial" panose="020B0604020202020204" pitchFamily="34" charset="0"/>
              <a:buChar char="•"/>
            </a:pPr>
            <a:endParaRPr lang="en-US" sz="2400" dirty="0"/>
          </a:p>
          <a:p>
            <a:pPr>
              <a:buFont typeface="Arial" panose="020B0604020202020204" pitchFamily="34" charset="0"/>
              <a:buChar char="•"/>
            </a:pPr>
            <a:r>
              <a:rPr lang="en-US" sz="2400" dirty="0"/>
              <a:t>November 2019 pre-Covid peak: 102.0;</a:t>
            </a:r>
          </a:p>
          <a:p>
            <a:endParaRPr lang="en-US" sz="2400" dirty="0"/>
          </a:p>
          <a:p>
            <a:pPr>
              <a:buFont typeface="Arial" panose="020B0604020202020204" pitchFamily="34" charset="0"/>
              <a:buChar char="•"/>
            </a:pPr>
            <a:r>
              <a:rPr lang="en-US" sz="2400" dirty="0"/>
              <a:t>$11 trillion of Fiscal &amp; Monetary </a:t>
            </a:r>
            <a:r>
              <a:rPr lang="en-US" sz="2400" dirty="0" err="1"/>
              <a:t>Stimmies</a:t>
            </a:r>
            <a:r>
              <a:rPr lang="en-US" sz="2400" dirty="0"/>
              <a:t> later (June 2022): 104.3;</a:t>
            </a:r>
          </a:p>
          <a:p>
            <a:endParaRPr lang="en-US" sz="2400" dirty="0"/>
          </a:p>
          <a:p>
            <a:pPr>
              <a:buFont typeface="Arial" panose="020B0604020202020204" pitchFamily="34" charset="0"/>
              <a:buChar char="•"/>
            </a:pPr>
            <a:r>
              <a:rPr lang="en-US" sz="2400" dirty="0"/>
              <a:t>2007-2022 CAGR:</a:t>
            </a:r>
            <a:r>
              <a:rPr lang="en-US" sz="2400" b="1" i="1" dirty="0"/>
              <a:t> 0.14% </a:t>
            </a:r>
            <a:endParaRPr lang="en-US" sz="2400" dirty="0"/>
          </a:p>
        </p:txBody>
      </p:sp>
    </p:spTree>
    <p:extLst>
      <p:ext uri="{BB962C8B-B14F-4D97-AF65-F5344CB8AC3E}">
        <p14:creationId xmlns:p14="http://schemas.microsoft.com/office/powerpoint/2010/main" val="2445100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015E3E-0AA8-6312-5442-7292AF01C5D9}"/>
              </a:ext>
            </a:extLst>
          </p:cNvPr>
          <p:cNvSpPr txBox="1"/>
          <p:nvPr/>
        </p:nvSpPr>
        <p:spPr>
          <a:xfrm>
            <a:off x="874644" y="115177"/>
            <a:ext cx="10190922" cy="1908215"/>
          </a:xfrm>
          <a:prstGeom prst="rect">
            <a:avLst/>
          </a:prstGeom>
          <a:noFill/>
        </p:spPr>
        <p:txBody>
          <a:bodyPr wrap="square">
            <a:spAutoFit/>
          </a:bodyPr>
          <a:lstStyle/>
          <a:p>
            <a:r>
              <a:rPr lang="en-US" sz="2800" b="1" i="1" dirty="0"/>
              <a:t>IT'S NOT STIMULATING DOMESTIC INVESTMENT, EITHER</a:t>
            </a:r>
          </a:p>
          <a:p>
            <a:pPr algn="ctr"/>
            <a:endParaRPr lang="en-US" dirty="0"/>
          </a:p>
          <a:p>
            <a:br>
              <a:rPr lang="en-US" b="1" i="1" dirty="0"/>
            </a:br>
            <a:r>
              <a:rPr lang="en-US" b="1" i="1" dirty="0"/>
              <a:t>                                                                                                           Real Net Domestic Investment, 2000-2019.</a:t>
            </a:r>
            <a:endParaRPr lang="en-US" dirty="0"/>
          </a:p>
          <a:p>
            <a:endParaRPr lang="en-US" dirty="0"/>
          </a:p>
          <a:p>
            <a:r>
              <a:rPr lang="en-US" dirty="0"/>
              <a:t> </a:t>
            </a:r>
          </a:p>
        </p:txBody>
      </p:sp>
      <p:pic>
        <p:nvPicPr>
          <p:cNvPr id="16386" name="Picture 2">
            <a:extLst>
              <a:ext uri="{FF2B5EF4-FFF2-40B4-BE49-F238E27FC236}">
                <a16:creationId xmlns:a16="http://schemas.microsoft.com/office/drawing/2014/main" id="{F4CD8B4A-3AE3-B57C-0005-1C9BDC4486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3392" y="1537252"/>
            <a:ext cx="6308034" cy="521473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B82D24C-A59F-3CD5-D113-002BAFCBFCFA}"/>
              </a:ext>
            </a:extLst>
          </p:cNvPr>
          <p:cNvSpPr>
            <a:spLocks noGrp="1"/>
          </p:cNvSpPr>
          <p:nvPr>
            <p:ph type="sldNum" sz="quarter" idx="12"/>
          </p:nvPr>
        </p:nvSpPr>
        <p:spPr/>
        <p:txBody>
          <a:bodyPr/>
          <a:lstStyle/>
          <a:p>
            <a:fld id="{A5BD71A7-5C9D-4EEB-99A3-0ABB6C5E3610}" type="slidenum">
              <a:rPr lang="en-US" smtClean="0"/>
              <a:t>18</a:t>
            </a:fld>
            <a:endParaRPr lang="en-US"/>
          </a:p>
        </p:txBody>
      </p:sp>
      <p:sp>
        <p:nvSpPr>
          <p:cNvPr id="6" name="TextBox 5">
            <a:extLst>
              <a:ext uri="{FF2B5EF4-FFF2-40B4-BE49-F238E27FC236}">
                <a16:creationId xmlns:a16="http://schemas.microsoft.com/office/drawing/2014/main" id="{AC8454E3-AE0C-63D0-0B87-5B9B26890538}"/>
              </a:ext>
            </a:extLst>
          </p:cNvPr>
          <p:cNvSpPr txBox="1"/>
          <p:nvPr/>
        </p:nvSpPr>
        <p:spPr>
          <a:xfrm>
            <a:off x="92765" y="1417983"/>
            <a:ext cx="4784035" cy="1938992"/>
          </a:xfrm>
          <a:prstGeom prst="rect">
            <a:avLst/>
          </a:prstGeom>
          <a:noFill/>
        </p:spPr>
        <p:txBody>
          <a:bodyPr wrap="square">
            <a:spAutoFit/>
          </a:bodyPr>
          <a:lstStyle/>
          <a:p>
            <a:pPr>
              <a:buFont typeface="Arial" panose="020B0604020202020204" pitchFamily="34" charset="0"/>
              <a:buChar char="•"/>
            </a:pPr>
            <a:r>
              <a:rPr lang="en-US" sz="2400" dirty="0"/>
              <a:t>Fed’s Balance Sheet Is Up by </a:t>
            </a:r>
            <a:r>
              <a:rPr lang="en-US" sz="2400" b="1" i="1" dirty="0"/>
              <a:t>18X</a:t>
            </a:r>
            <a:r>
              <a:rPr lang="en-US" sz="2400" dirty="0"/>
              <a:t> From $500 Billion To $8.9 Trillion.</a:t>
            </a:r>
          </a:p>
          <a:p>
            <a:endParaRPr lang="en-US" sz="2400" dirty="0"/>
          </a:p>
          <a:p>
            <a:pPr>
              <a:buFont typeface="Arial" panose="020B0604020202020204" pitchFamily="34" charset="0"/>
              <a:buChar char="•"/>
            </a:pPr>
            <a:r>
              <a:rPr lang="en-US" sz="2400" dirty="0"/>
              <a:t>Real Net Investment In Productive Assets </a:t>
            </a:r>
            <a:r>
              <a:rPr lang="en-US" sz="2400" b="1" i="1" dirty="0"/>
              <a:t>Flat </a:t>
            </a:r>
            <a:r>
              <a:rPr lang="en-US" sz="2400" dirty="0"/>
              <a:t>since 2000.</a:t>
            </a:r>
          </a:p>
        </p:txBody>
      </p:sp>
    </p:spTree>
    <p:extLst>
      <p:ext uri="{BB962C8B-B14F-4D97-AF65-F5344CB8AC3E}">
        <p14:creationId xmlns:p14="http://schemas.microsoft.com/office/powerpoint/2010/main" val="3542804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E91BC0-61F5-0660-7155-ACFB7B14E870}"/>
              </a:ext>
            </a:extLst>
          </p:cNvPr>
          <p:cNvSpPr txBox="1"/>
          <p:nvPr/>
        </p:nvSpPr>
        <p:spPr>
          <a:xfrm>
            <a:off x="371061" y="151124"/>
            <a:ext cx="12032974" cy="1661993"/>
          </a:xfrm>
          <a:prstGeom prst="rect">
            <a:avLst/>
          </a:prstGeom>
          <a:noFill/>
        </p:spPr>
        <p:txBody>
          <a:bodyPr wrap="square">
            <a:spAutoFit/>
          </a:bodyPr>
          <a:lstStyle/>
          <a:p>
            <a:pPr algn="ctr"/>
            <a:r>
              <a:rPr lang="en-US" sz="2800" b="1" i="1" dirty="0"/>
              <a:t>QUESTION: </a:t>
            </a:r>
            <a:r>
              <a:rPr lang="en-US" sz="2800" b="1" i="1" dirty="0" err="1"/>
              <a:t>WHERE'd</a:t>
            </a:r>
            <a:r>
              <a:rPr lang="en-US" sz="2800" b="1" i="1" dirty="0"/>
              <a:t> ALL THE STIMMIES GO BESIDES CHINA? ANSWER: FINANCIAL ASSET INFLATION!</a:t>
            </a:r>
          </a:p>
          <a:p>
            <a:pPr algn="ctr"/>
            <a:endParaRPr lang="en-US" sz="2800" dirty="0"/>
          </a:p>
          <a:p>
            <a:pPr algn="ctr"/>
            <a:r>
              <a:rPr lang="en-US" b="1" i="1" dirty="0"/>
              <a:t>                                                     Ratio Of Household Financial Assets To Personal Income, 1970-2021</a:t>
            </a:r>
            <a:endParaRPr lang="en-US" dirty="0"/>
          </a:p>
        </p:txBody>
      </p:sp>
      <p:pic>
        <p:nvPicPr>
          <p:cNvPr id="17410" name="Picture 2">
            <a:extLst>
              <a:ext uri="{FF2B5EF4-FFF2-40B4-BE49-F238E27FC236}">
                <a16:creationId xmlns:a16="http://schemas.microsoft.com/office/drawing/2014/main" id="{242B6F54-DCF3-EC56-C82F-0F32499571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9722" y="1871034"/>
            <a:ext cx="7301947" cy="485044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3EE489E4-3F35-76B3-8A8A-201803441D81}"/>
              </a:ext>
            </a:extLst>
          </p:cNvPr>
          <p:cNvSpPr>
            <a:spLocks noGrp="1"/>
          </p:cNvSpPr>
          <p:nvPr>
            <p:ph type="sldNum" sz="quarter" idx="12"/>
          </p:nvPr>
        </p:nvSpPr>
        <p:spPr/>
        <p:txBody>
          <a:bodyPr/>
          <a:lstStyle/>
          <a:p>
            <a:fld id="{A5BD71A7-5C9D-4EEB-99A3-0ABB6C5E3610}" type="slidenum">
              <a:rPr lang="en-US" smtClean="0"/>
              <a:t>19</a:t>
            </a:fld>
            <a:endParaRPr lang="en-US"/>
          </a:p>
        </p:txBody>
      </p:sp>
      <p:sp>
        <p:nvSpPr>
          <p:cNvPr id="6" name="TextBox 5">
            <a:extLst>
              <a:ext uri="{FF2B5EF4-FFF2-40B4-BE49-F238E27FC236}">
                <a16:creationId xmlns:a16="http://schemas.microsoft.com/office/drawing/2014/main" id="{4C6B156E-7079-CC12-3C43-D0859C7DF144}"/>
              </a:ext>
            </a:extLst>
          </p:cNvPr>
          <p:cNvSpPr txBox="1"/>
          <p:nvPr/>
        </p:nvSpPr>
        <p:spPr>
          <a:xfrm>
            <a:off x="119270" y="1484244"/>
            <a:ext cx="3750365" cy="5016758"/>
          </a:xfrm>
          <a:prstGeom prst="rect">
            <a:avLst/>
          </a:prstGeom>
          <a:noFill/>
        </p:spPr>
        <p:txBody>
          <a:bodyPr wrap="square">
            <a:spAutoFit/>
          </a:bodyPr>
          <a:lstStyle/>
          <a:p>
            <a:endParaRPr lang="en-US" sz="2000" dirty="0"/>
          </a:p>
          <a:p>
            <a:pPr>
              <a:buFont typeface="Arial" panose="020B0604020202020204" pitchFamily="34" charset="0"/>
              <a:buChar char="•"/>
            </a:pPr>
            <a:r>
              <a:rPr lang="en-US" sz="2000" dirty="0"/>
              <a:t>This ratio is essentially the aggregate PE ratio for the entire US economy.</a:t>
            </a:r>
          </a:p>
          <a:p>
            <a:endParaRPr lang="en-US" sz="2000" dirty="0"/>
          </a:p>
          <a:p>
            <a:pPr>
              <a:buFont typeface="Arial" panose="020B0604020202020204" pitchFamily="34" charset="0"/>
              <a:buChar char="•"/>
            </a:pPr>
            <a:r>
              <a:rPr lang="en-US" sz="2000" dirty="0"/>
              <a:t>The </a:t>
            </a:r>
            <a:r>
              <a:rPr lang="en-US" sz="2000" b="1" i="1" dirty="0"/>
              <a:t>3.2X</a:t>
            </a:r>
            <a:r>
              <a:rPr lang="en-US" sz="2000" dirty="0"/>
              <a:t> pre-Greenspan ratio has nearly doubled to </a:t>
            </a:r>
            <a:r>
              <a:rPr lang="en-US" sz="2000" b="1" i="1" dirty="0"/>
              <a:t>5.6X</a:t>
            </a:r>
            <a:r>
              <a:rPr lang="en-US" sz="2000" b="1" dirty="0"/>
              <a:t> </a:t>
            </a:r>
            <a:r>
              <a:rPr lang="en-US" sz="2000" dirty="0"/>
              <a:t>in 2021.</a:t>
            </a:r>
          </a:p>
          <a:p>
            <a:endParaRPr lang="en-US" sz="2000" dirty="0"/>
          </a:p>
          <a:p>
            <a:pPr>
              <a:buFont typeface="Arial" panose="020B0604020202020204" pitchFamily="34" charset="0"/>
              <a:buChar char="•"/>
            </a:pPr>
            <a:r>
              <a:rPr lang="en-US" sz="2000" dirty="0"/>
              <a:t>Yet the underlying growth rate of incomes has been systematically grinding lower to just half of the pre-2000 rate?</a:t>
            </a:r>
          </a:p>
          <a:p>
            <a:endParaRPr lang="en-US" sz="2000" dirty="0"/>
          </a:p>
          <a:p>
            <a:pPr>
              <a:buFont typeface="Arial" panose="020B0604020202020204" pitchFamily="34" charset="0"/>
              <a:buChar char="•"/>
            </a:pPr>
            <a:r>
              <a:rPr lang="en-US" sz="2000" dirty="0"/>
              <a:t>So red line is going in the wrong direction---it should be falling owing to far weaker economy.</a:t>
            </a:r>
          </a:p>
        </p:txBody>
      </p:sp>
    </p:spTree>
    <p:extLst>
      <p:ext uri="{BB962C8B-B14F-4D97-AF65-F5344CB8AC3E}">
        <p14:creationId xmlns:p14="http://schemas.microsoft.com/office/powerpoint/2010/main" val="613919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20EA8AA-55C7-6D29-AFF1-759757E07926}"/>
              </a:ext>
            </a:extLst>
          </p:cNvPr>
          <p:cNvSpPr txBox="1"/>
          <p:nvPr/>
        </p:nvSpPr>
        <p:spPr>
          <a:xfrm>
            <a:off x="-9582" y="64851"/>
            <a:ext cx="11906364" cy="1231106"/>
          </a:xfrm>
          <a:prstGeom prst="rect">
            <a:avLst/>
          </a:prstGeom>
          <a:noFill/>
        </p:spPr>
        <p:txBody>
          <a:bodyPr wrap="square">
            <a:spAutoFit/>
          </a:bodyPr>
          <a:lstStyle/>
          <a:p>
            <a:pPr algn="ctr"/>
            <a:r>
              <a:rPr lang="en-US" sz="2800" b="1" i="1" dirty="0"/>
              <a:t>THE ALPHA &amp; OMEGA OF FINANCIAL ANALYSIS:</a:t>
            </a:r>
            <a:r>
              <a:rPr lang="en-US" sz="2800" dirty="0"/>
              <a:t> </a:t>
            </a:r>
          </a:p>
          <a:p>
            <a:pPr algn="ctr"/>
            <a:r>
              <a:rPr lang="en-US" sz="2800" b="1" i="1" dirty="0"/>
              <a:t>MONEY-PRINTING LIKE NEVER  BEFORE</a:t>
            </a:r>
          </a:p>
          <a:p>
            <a:pPr algn="ctr"/>
            <a:endParaRPr lang="en-US" dirty="0"/>
          </a:p>
        </p:txBody>
      </p:sp>
      <p:sp>
        <p:nvSpPr>
          <p:cNvPr id="8" name="AutoShape 4" descr="Statistic: Total assets of central banks worldwide from 2002 to 2020 (in trillion U.S. dollars) | Statista">
            <a:extLst>
              <a:ext uri="{FF2B5EF4-FFF2-40B4-BE49-F238E27FC236}">
                <a16:creationId xmlns:a16="http://schemas.microsoft.com/office/drawing/2014/main" id="{68AAF625-8DC1-7B87-737F-FB5D40809EA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Statistic: Total assets of central banks worldwide from 2002 to 2020 (in trillion U.S. dollars) | Statista">
            <a:extLst>
              <a:ext uri="{FF2B5EF4-FFF2-40B4-BE49-F238E27FC236}">
                <a16:creationId xmlns:a16="http://schemas.microsoft.com/office/drawing/2014/main" id="{0DEBFDB1-CCD0-5B63-D01C-E56B02496ED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Statistic: Total assets of central banks worldwide from 2002 to 2020 (in trillion U.S. dollars) | Statista">
            <a:extLst>
              <a:ext uri="{FF2B5EF4-FFF2-40B4-BE49-F238E27FC236}">
                <a16:creationId xmlns:a16="http://schemas.microsoft.com/office/drawing/2014/main" id="{BE3D4298-CF9F-4219-D406-E8A01AE0B2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8434" y="1060173"/>
            <a:ext cx="5499652" cy="5571367"/>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9">
            <a:extLst>
              <a:ext uri="{FF2B5EF4-FFF2-40B4-BE49-F238E27FC236}">
                <a16:creationId xmlns:a16="http://schemas.microsoft.com/office/drawing/2014/main" id="{D6BB3B33-37B7-753F-517A-9E05AD78EA65}"/>
              </a:ext>
            </a:extLst>
          </p:cNvPr>
          <p:cNvSpPr>
            <a:spLocks noGrp="1"/>
          </p:cNvSpPr>
          <p:nvPr>
            <p:ph type="sldNum" sz="quarter" idx="12"/>
          </p:nvPr>
        </p:nvSpPr>
        <p:spPr/>
        <p:txBody>
          <a:bodyPr/>
          <a:lstStyle/>
          <a:p>
            <a:fld id="{A5BD71A7-5C9D-4EEB-99A3-0ABB6C5E3610}" type="slidenum">
              <a:rPr lang="en-US" smtClean="0"/>
              <a:t>2</a:t>
            </a:fld>
            <a:endParaRPr lang="en-US"/>
          </a:p>
        </p:txBody>
      </p:sp>
      <p:sp>
        <p:nvSpPr>
          <p:cNvPr id="11" name="TextBox 10">
            <a:extLst>
              <a:ext uri="{FF2B5EF4-FFF2-40B4-BE49-F238E27FC236}">
                <a16:creationId xmlns:a16="http://schemas.microsoft.com/office/drawing/2014/main" id="{8ED6A1A4-BE2F-F37E-BFD1-31FEA60865AA}"/>
              </a:ext>
            </a:extLst>
          </p:cNvPr>
          <p:cNvSpPr txBox="1"/>
          <p:nvPr/>
        </p:nvSpPr>
        <p:spPr>
          <a:xfrm>
            <a:off x="126610" y="955916"/>
            <a:ext cx="5416110" cy="5324535"/>
          </a:xfrm>
          <a:prstGeom prst="rect">
            <a:avLst/>
          </a:prstGeom>
          <a:noFill/>
        </p:spPr>
        <p:txBody>
          <a:bodyPr wrap="square">
            <a:spAutoFit/>
          </a:bodyPr>
          <a:lstStyle/>
          <a:p>
            <a:r>
              <a:rPr lang="en-US" sz="2000" dirty="0"/>
              <a:t>Between the post-dotcom money-printing break-out and the biblical flood of central bank credit in 2020, global CB balance sheets soared from </a:t>
            </a:r>
            <a:r>
              <a:rPr lang="en-US" sz="2000" b="1" i="1" dirty="0"/>
              <a:t>$4.7 trillion</a:t>
            </a:r>
            <a:r>
              <a:rPr lang="en-US" sz="2000" dirty="0"/>
              <a:t> to nearly</a:t>
            </a:r>
            <a:r>
              <a:rPr lang="en-US" sz="2000" b="1" i="1" dirty="0"/>
              <a:t> $42 trillion:</a:t>
            </a:r>
          </a:p>
          <a:p>
            <a:endParaRPr lang="en-US" sz="2000" dirty="0"/>
          </a:p>
          <a:p>
            <a:pPr>
              <a:buFont typeface="Arial" panose="020B0604020202020204" pitchFamily="34" charset="0"/>
              <a:buChar char="•"/>
            </a:pPr>
            <a:r>
              <a:rPr lang="en-US" sz="2000" dirty="0"/>
              <a:t>That’s</a:t>
            </a:r>
            <a:r>
              <a:rPr lang="en-US" sz="2000" b="1" i="1" dirty="0"/>
              <a:t> 9X</a:t>
            </a:r>
            <a:r>
              <a:rPr lang="en-US" sz="2000" i="1" dirty="0"/>
              <a:t> </a:t>
            </a:r>
            <a:r>
              <a:rPr lang="en-US" sz="2000" dirty="0"/>
              <a:t>or nearly</a:t>
            </a:r>
            <a:r>
              <a:rPr lang="en-US" sz="2000" b="1" i="1" dirty="0"/>
              <a:t> 13%</a:t>
            </a:r>
            <a:r>
              <a:rPr lang="en-US" sz="2000" dirty="0"/>
              <a:t> per annum, and it's downright crazy.</a:t>
            </a:r>
          </a:p>
          <a:p>
            <a:endParaRPr lang="en-US" sz="2000" dirty="0"/>
          </a:p>
          <a:p>
            <a:pPr>
              <a:buFont typeface="Arial" panose="020B0604020202020204" pitchFamily="34" charset="0"/>
              <a:buChar char="•"/>
            </a:pPr>
            <a:r>
              <a:rPr lang="en-US" sz="2000" dirty="0"/>
              <a:t>Meanwhile, global GDP barely doubled, rising from $34.6 trillion to $84.7 trillion or just </a:t>
            </a:r>
            <a:r>
              <a:rPr lang="en-US" sz="2000" b="1" i="1" dirty="0"/>
              <a:t>5.1%</a:t>
            </a:r>
            <a:r>
              <a:rPr lang="en-US" sz="2000" dirty="0"/>
              <a:t> per annum.</a:t>
            </a:r>
          </a:p>
          <a:p>
            <a:endParaRPr lang="en-US" sz="2000" dirty="0"/>
          </a:p>
          <a:p>
            <a:pPr>
              <a:buFont typeface="Arial" panose="020B0604020202020204" pitchFamily="34" charset="0"/>
              <a:buChar char="•"/>
            </a:pPr>
            <a:r>
              <a:rPr lang="en-US" sz="2000" dirty="0"/>
              <a:t>Before 1986, central bank balance sheets averaged about </a:t>
            </a:r>
            <a:r>
              <a:rPr lang="en-US" sz="2000" b="1" i="1" dirty="0"/>
              <a:t>5%</a:t>
            </a:r>
            <a:r>
              <a:rPr lang="en-US" sz="2000" b="1" dirty="0"/>
              <a:t> </a:t>
            </a:r>
            <a:r>
              <a:rPr lang="en-US" sz="2000" dirty="0"/>
              <a:t>of GDP and rose to </a:t>
            </a:r>
            <a:r>
              <a:rPr lang="en-US" sz="2000" b="1" i="1" dirty="0"/>
              <a:t>13%</a:t>
            </a:r>
            <a:r>
              <a:rPr lang="en-US" sz="2000" dirty="0"/>
              <a:t> by 2002</a:t>
            </a:r>
          </a:p>
          <a:p>
            <a:endParaRPr lang="en-US" sz="2000" dirty="0"/>
          </a:p>
          <a:p>
            <a:pPr>
              <a:buFont typeface="Arial" panose="020B0604020202020204" pitchFamily="34" charset="0"/>
              <a:buChar char="•"/>
            </a:pPr>
            <a:r>
              <a:rPr lang="en-US" sz="2000" dirty="0"/>
              <a:t>Today the ratio stands at</a:t>
            </a:r>
            <a:r>
              <a:rPr lang="en-US" sz="2000" b="1" i="1" dirty="0"/>
              <a:t> 50%</a:t>
            </a:r>
            <a:r>
              <a:rPr lang="en-US" sz="2000" dirty="0"/>
              <a:t> on a global basis;</a:t>
            </a:r>
          </a:p>
        </p:txBody>
      </p:sp>
    </p:spTree>
    <p:extLst>
      <p:ext uri="{BB962C8B-B14F-4D97-AF65-F5344CB8AC3E}">
        <p14:creationId xmlns:p14="http://schemas.microsoft.com/office/powerpoint/2010/main" val="3064865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59FFDE-2B74-BD98-87FF-6D34151FB1B1}"/>
              </a:ext>
            </a:extLst>
          </p:cNvPr>
          <p:cNvSpPr txBox="1"/>
          <p:nvPr/>
        </p:nvSpPr>
        <p:spPr>
          <a:xfrm>
            <a:off x="106017" y="106018"/>
            <a:ext cx="11887200" cy="1384995"/>
          </a:xfrm>
          <a:prstGeom prst="rect">
            <a:avLst/>
          </a:prstGeom>
          <a:noFill/>
        </p:spPr>
        <p:txBody>
          <a:bodyPr wrap="square">
            <a:spAutoFit/>
          </a:bodyPr>
          <a:lstStyle/>
          <a:p>
            <a:pPr algn="ctr"/>
            <a:r>
              <a:rPr lang="en-US" sz="2800" b="1" i="1" dirty="0"/>
              <a:t>A DISPROPORTIONATE SHARE OF THE ASSET BUBBLE WENT TO THE TOP OF THE WEALTH LADDER---SO NOW COMES THE "REVERSE WEALTH EFFECT“</a:t>
            </a:r>
          </a:p>
          <a:p>
            <a:endParaRPr lang="en-US" sz="1000" dirty="0"/>
          </a:p>
          <a:p>
            <a:r>
              <a:rPr lang="en-US" b="1" i="1" dirty="0"/>
              <a:t>                                                                                                        Net Worth of Top 1% Minus The Net Worth of the Bottom 50%</a:t>
            </a:r>
            <a:endParaRPr lang="en-US" dirty="0"/>
          </a:p>
        </p:txBody>
      </p:sp>
      <p:pic>
        <p:nvPicPr>
          <p:cNvPr id="18434" name="Picture 2">
            <a:extLst>
              <a:ext uri="{FF2B5EF4-FFF2-40B4-BE49-F238E27FC236}">
                <a16:creationId xmlns:a16="http://schemas.microsoft.com/office/drawing/2014/main" id="{A03C8DCB-9CD2-957E-F25F-86E3D41D9F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9408" y="1491013"/>
            <a:ext cx="6561527" cy="486533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33F8B3D-6298-8589-62FA-D4DA39D37865}"/>
              </a:ext>
            </a:extLst>
          </p:cNvPr>
          <p:cNvSpPr>
            <a:spLocks noGrp="1"/>
          </p:cNvSpPr>
          <p:nvPr>
            <p:ph type="sldNum" sz="quarter" idx="12"/>
          </p:nvPr>
        </p:nvSpPr>
        <p:spPr/>
        <p:txBody>
          <a:bodyPr/>
          <a:lstStyle/>
          <a:p>
            <a:fld id="{A5BD71A7-5C9D-4EEB-99A3-0ABB6C5E3610}" type="slidenum">
              <a:rPr lang="en-US" smtClean="0"/>
              <a:t>20</a:t>
            </a:fld>
            <a:endParaRPr lang="en-US"/>
          </a:p>
        </p:txBody>
      </p:sp>
      <p:sp>
        <p:nvSpPr>
          <p:cNvPr id="6" name="TextBox 5">
            <a:extLst>
              <a:ext uri="{FF2B5EF4-FFF2-40B4-BE49-F238E27FC236}">
                <a16:creationId xmlns:a16="http://schemas.microsoft.com/office/drawing/2014/main" id="{6E46AE27-3F78-8ECF-FC59-FBA577B08405}"/>
              </a:ext>
            </a:extLst>
          </p:cNvPr>
          <p:cNvSpPr txBox="1"/>
          <p:nvPr/>
        </p:nvSpPr>
        <p:spPr>
          <a:xfrm>
            <a:off x="106018" y="1125889"/>
            <a:ext cx="5325672" cy="5324535"/>
          </a:xfrm>
          <a:prstGeom prst="rect">
            <a:avLst/>
          </a:prstGeom>
          <a:noFill/>
        </p:spPr>
        <p:txBody>
          <a:bodyPr wrap="square">
            <a:spAutoFit/>
          </a:bodyPr>
          <a:lstStyle/>
          <a:p>
            <a:r>
              <a:rPr lang="en-US" sz="2000" dirty="0"/>
              <a:t>Ordinarily, the distribution of net worth isn't the business of the state, but the drastic imbalance shown below is precisely an artifact of state intervention by its central banking branch.</a:t>
            </a:r>
          </a:p>
          <a:p>
            <a:endParaRPr lang="en-US" sz="2000" dirty="0"/>
          </a:p>
          <a:p>
            <a:r>
              <a:rPr lang="en-US" sz="2000" b="1" i="1" dirty="0"/>
              <a:t>Net Worth, 1990 Versus 2021:</a:t>
            </a:r>
          </a:p>
          <a:p>
            <a:endParaRPr lang="en-US" sz="2000" dirty="0"/>
          </a:p>
          <a:p>
            <a:pPr>
              <a:buFont typeface="Arial" panose="020B0604020202020204" pitchFamily="34" charset="0"/>
              <a:buChar char="•"/>
            </a:pPr>
            <a:r>
              <a:rPr lang="en-US" sz="2000" dirty="0"/>
              <a:t>Bottom 50%: Net worth of $780 billion rose to $3.8 trillion= </a:t>
            </a:r>
            <a:r>
              <a:rPr lang="en-US" sz="2000" b="1" i="1" dirty="0"/>
              <a:t>+$3.0 trillion.</a:t>
            </a:r>
          </a:p>
          <a:p>
            <a:endParaRPr lang="en-US" sz="2000" dirty="0"/>
          </a:p>
          <a:p>
            <a:pPr>
              <a:buFont typeface="Arial" panose="020B0604020202020204" pitchFamily="34" charset="0"/>
              <a:buChar char="•"/>
            </a:pPr>
            <a:r>
              <a:rPr lang="en-US" sz="2000" dirty="0"/>
              <a:t>Top 1%: Net worth of $5.0 trillion rose to $45.6 trillion = </a:t>
            </a:r>
            <a:r>
              <a:rPr lang="en-US" sz="2000" b="1" i="1" dirty="0"/>
              <a:t>+$40.6 trillion.</a:t>
            </a:r>
          </a:p>
          <a:p>
            <a:endParaRPr lang="en-US" sz="2000" dirty="0"/>
          </a:p>
          <a:p>
            <a:pPr>
              <a:buFont typeface="Arial" panose="020B0604020202020204" pitchFamily="34" charset="0"/>
              <a:buChar char="•"/>
            </a:pPr>
            <a:r>
              <a:rPr lang="en-US" sz="2000" dirty="0"/>
              <a:t>The net worth of the top 1% exceeded that of the bottom 50% by about</a:t>
            </a:r>
            <a:r>
              <a:rPr lang="en-US" sz="2000" b="1" i="1" dirty="0"/>
              <a:t> $4.3 trillion</a:t>
            </a:r>
            <a:r>
              <a:rPr lang="en-US" sz="2000" dirty="0"/>
              <a:t> in 1990.</a:t>
            </a:r>
          </a:p>
          <a:p>
            <a:endParaRPr lang="en-US" sz="2000" dirty="0"/>
          </a:p>
          <a:p>
            <a:pPr>
              <a:buFont typeface="Arial" panose="020B0604020202020204" pitchFamily="34" charset="0"/>
              <a:buChar char="•"/>
            </a:pPr>
            <a:r>
              <a:rPr lang="en-US" sz="2000" dirty="0"/>
              <a:t>Today the gap is nearly </a:t>
            </a:r>
            <a:r>
              <a:rPr lang="en-US" sz="2000" b="1" i="1" dirty="0"/>
              <a:t>$42 trillion. </a:t>
            </a:r>
            <a:endParaRPr lang="en-US" sz="2000" dirty="0"/>
          </a:p>
        </p:txBody>
      </p:sp>
    </p:spTree>
    <p:extLst>
      <p:ext uri="{BB962C8B-B14F-4D97-AF65-F5344CB8AC3E}">
        <p14:creationId xmlns:p14="http://schemas.microsoft.com/office/powerpoint/2010/main" val="922784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D4C4DF-DA3F-D68A-4174-73729BC5A4FE}"/>
              </a:ext>
            </a:extLst>
          </p:cNvPr>
          <p:cNvSpPr txBox="1"/>
          <p:nvPr/>
        </p:nvSpPr>
        <p:spPr>
          <a:xfrm>
            <a:off x="0" y="0"/>
            <a:ext cx="12192000" cy="1508105"/>
          </a:xfrm>
          <a:prstGeom prst="rect">
            <a:avLst/>
          </a:prstGeom>
          <a:noFill/>
        </p:spPr>
        <p:txBody>
          <a:bodyPr wrap="square">
            <a:spAutoFit/>
          </a:bodyPr>
          <a:lstStyle/>
          <a:p>
            <a:pPr algn="ctr"/>
            <a:r>
              <a:rPr lang="en-US" sz="2800" b="1" i="1" dirty="0"/>
              <a:t>WHAT WEALTH EFFECT? REAL INCOME GROWTH LESS TRANSFER PAYMENTS UNDERWENT DRASTIC DECELERATION (Proxy for real private domestic growth)</a:t>
            </a:r>
          </a:p>
          <a:p>
            <a:pPr algn="ctr"/>
            <a:endParaRPr lang="en-US" dirty="0"/>
          </a:p>
          <a:p>
            <a:pPr algn="ctr"/>
            <a:r>
              <a:rPr lang="en-US" b="1" i="1" dirty="0"/>
              <a:t>                                                                                                              Real Personal Income Less Transfer Payments, 1959-2021</a:t>
            </a:r>
            <a:endParaRPr lang="en-US" dirty="0"/>
          </a:p>
        </p:txBody>
      </p:sp>
      <p:pic>
        <p:nvPicPr>
          <p:cNvPr id="19458" name="Picture 2">
            <a:extLst>
              <a:ext uri="{FF2B5EF4-FFF2-40B4-BE49-F238E27FC236}">
                <a16:creationId xmlns:a16="http://schemas.microsoft.com/office/drawing/2014/main" id="{ED8AC4B9-A50C-DCEE-D0E0-DA9BC6AF61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6850" y="1557801"/>
            <a:ext cx="6667500" cy="516367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A94F981-03BE-6872-28D0-65BBE2A1B184}"/>
              </a:ext>
            </a:extLst>
          </p:cNvPr>
          <p:cNvSpPr>
            <a:spLocks noGrp="1"/>
          </p:cNvSpPr>
          <p:nvPr>
            <p:ph type="sldNum" sz="quarter" idx="12"/>
          </p:nvPr>
        </p:nvSpPr>
        <p:spPr/>
        <p:txBody>
          <a:bodyPr/>
          <a:lstStyle/>
          <a:p>
            <a:fld id="{A5BD71A7-5C9D-4EEB-99A3-0ABB6C5E3610}" type="slidenum">
              <a:rPr lang="en-US" smtClean="0"/>
              <a:t>21</a:t>
            </a:fld>
            <a:endParaRPr lang="en-US"/>
          </a:p>
        </p:txBody>
      </p:sp>
      <p:sp>
        <p:nvSpPr>
          <p:cNvPr id="6" name="TextBox 5">
            <a:extLst>
              <a:ext uri="{FF2B5EF4-FFF2-40B4-BE49-F238E27FC236}">
                <a16:creationId xmlns:a16="http://schemas.microsoft.com/office/drawing/2014/main" id="{947E600F-DD0E-36EA-8E4E-7305E70A4CCF}"/>
              </a:ext>
            </a:extLst>
          </p:cNvPr>
          <p:cNvSpPr txBox="1"/>
          <p:nvPr/>
        </p:nvSpPr>
        <p:spPr>
          <a:xfrm>
            <a:off x="106018" y="1245704"/>
            <a:ext cx="4850296" cy="3046988"/>
          </a:xfrm>
          <a:prstGeom prst="rect">
            <a:avLst/>
          </a:prstGeom>
          <a:noFill/>
        </p:spPr>
        <p:txBody>
          <a:bodyPr wrap="square">
            <a:spAutoFit/>
          </a:bodyPr>
          <a:lstStyle/>
          <a:p>
            <a:pPr>
              <a:buFont typeface="Arial" panose="020B0604020202020204" pitchFamily="34" charset="0"/>
              <a:buChar char="•"/>
            </a:pPr>
            <a:r>
              <a:rPr lang="en-US" sz="2400" dirty="0"/>
              <a:t>Between 1959 and 2000 real personal income less transfer payments grew by</a:t>
            </a:r>
            <a:r>
              <a:rPr lang="en-US" sz="2400" b="1" i="1" dirty="0"/>
              <a:t> 3.51%</a:t>
            </a:r>
            <a:r>
              <a:rPr lang="en-US" sz="2400" dirty="0"/>
              <a:t> per annum.</a:t>
            </a:r>
          </a:p>
          <a:p>
            <a:endParaRPr lang="en-US" sz="2400" dirty="0"/>
          </a:p>
          <a:p>
            <a:pPr>
              <a:buFont typeface="Arial" panose="020B0604020202020204" pitchFamily="34" charset="0"/>
              <a:buChar char="•"/>
            </a:pPr>
            <a:r>
              <a:rPr lang="en-US" sz="2400" dirty="0"/>
              <a:t>Since then, the growth rate plunged to just </a:t>
            </a:r>
            <a:r>
              <a:rPr lang="en-US" sz="2400" b="1" i="1" dirty="0"/>
              <a:t>1.86%</a:t>
            </a:r>
            <a:r>
              <a:rPr lang="en-US" sz="2400" i="1" dirty="0"/>
              <a:t> </a:t>
            </a:r>
            <a:r>
              <a:rPr lang="en-US" sz="2400" dirty="0"/>
              <a:t>per annum.</a:t>
            </a:r>
          </a:p>
          <a:p>
            <a:endParaRPr lang="en-US" sz="2400" dirty="0"/>
          </a:p>
          <a:p>
            <a:pPr>
              <a:buFont typeface="Arial" panose="020B0604020202020204" pitchFamily="34" charset="0"/>
              <a:buChar char="•"/>
            </a:pPr>
            <a:r>
              <a:rPr lang="en-US" sz="2400" dirty="0"/>
              <a:t>That's just </a:t>
            </a:r>
            <a:r>
              <a:rPr lang="en-US" sz="2400" b="1" i="1" dirty="0"/>
              <a:t>53%</a:t>
            </a:r>
            <a:r>
              <a:rPr lang="en-US" sz="2400" dirty="0"/>
              <a:t> of its pre-2000 level.</a:t>
            </a:r>
          </a:p>
        </p:txBody>
      </p:sp>
    </p:spTree>
    <p:extLst>
      <p:ext uri="{BB962C8B-B14F-4D97-AF65-F5344CB8AC3E}">
        <p14:creationId xmlns:p14="http://schemas.microsoft.com/office/powerpoint/2010/main" val="370664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9E0B2A-4BFD-607C-AF20-5F9A315148C4}"/>
              </a:ext>
            </a:extLst>
          </p:cNvPr>
          <p:cNvSpPr txBox="1"/>
          <p:nvPr/>
        </p:nvSpPr>
        <p:spPr>
          <a:xfrm>
            <a:off x="-1" y="185531"/>
            <a:ext cx="12046227" cy="1508105"/>
          </a:xfrm>
          <a:prstGeom prst="rect">
            <a:avLst/>
          </a:prstGeom>
          <a:noFill/>
        </p:spPr>
        <p:txBody>
          <a:bodyPr wrap="square">
            <a:spAutoFit/>
          </a:bodyPr>
          <a:lstStyle/>
          <a:p>
            <a:pPr algn="ctr"/>
            <a:r>
              <a:rPr lang="en-US" sz="2800" b="1" i="1" dirty="0"/>
              <a:t>THE STIMMIES BACKFIRED BIG TIME---REAL WAGES ARE FALLING AT RECORD PACE</a:t>
            </a:r>
          </a:p>
          <a:p>
            <a:endParaRPr lang="en-US" dirty="0"/>
          </a:p>
          <a:p>
            <a:pPr algn="ctr"/>
            <a:r>
              <a:rPr lang="en-US" b="1" i="1" dirty="0"/>
              <a:t>                                                                                              Y/Y Change In Inflation-Adjusted Hourly Wages, 2007-2022</a:t>
            </a:r>
            <a:endParaRPr lang="en-US" dirty="0"/>
          </a:p>
        </p:txBody>
      </p:sp>
      <p:pic>
        <p:nvPicPr>
          <p:cNvPr id="20482" name="Picture 2">
            <a:extLst>
              <a:ext uri="{FF2B5EF4-FFF2-40B4-BE49-F238E27FC236}">
                <a16:creationId xmlns:a16="http://schemas.microsoft.com/office/drawing/2014/main" id="{4EF9BBB7-D345-2579-F9DB-24AC056466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1886" y="1761504"/>
            <a:ext cx="6457428" cy="477740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5207A03-C6AB-4A1C-9711-E12FBE7A0512}"/>
              </a:ext>
            </a:extLst>
          </p:cNvPr>
          <p:cNvSpPr>
            <a:spLocks noGrp="1"/>
          </p:cNvSpPr>
          <p:nvPr>
            <p:ph type="sldNum" sz="quarter" idx="12"/>
          </p:nvPr>
        </p:nvSpPr>
        <p:spPr/>
        <p:txBody>
          <a:bodyPr/>
          <a:lstStyle/>
          <a:p>
            <a:fld id="{A5BD71A7-5C9D-4EEB-99A3-0ABB6C5E3610}" type="slidenum">
              <a:rPr lang="en-US" smtClean="0"/>
              <a:t>22</a:t>
            </a:fld>
            <a:endParaRPr lang="en-US"/>
          </a:p>
        </p:txBody>
      </p:sp>
      <p:sp>
        <p:nvSpPr>
          <p:cNvPr id="6" name="TextBox 5">
            <a:extLst>
              <a:ext uri="{FF2B5EF4-FFF2-40B4-BE49-F238E27FC236}">
                <a16:creationId xmlns:a16="http://schemas.microsoft.com/office/drawing/2014/main" id="{8BE2669F-0B9A-456C-8C0D-140060B70600}"/>
              </a:ext>
            </a:extLst>
          </p:cNvPr>
          <p:cNvSpPr txBox="1"/>
          <p:nvPr/>
        </p:nvSpPr>
        <p:spPr>
          <a:xfrm>
            <a:off x="145774" y="1351722"/>
            <a:ext cx="5009322" cy="4708981"/>
          </a:xfrm>
          <a:prstGeom prst="rect">
            <a:avLst/>
          </a:prstGeom>
          <a:noFill/>
        </p:spPr>
        <p:txBody>
          <a:bodyPr wrap="square">
            <a:spAutoFit/>
          </a:bodyPr>
          <a:lstStyle/>
          <a:p>
            <a:pPr>
              <a:buFont typeface="Arial" panose="020B0604020202020204" pitchFamily="34" charset="0"/>
              <a:buChar char="•"/>
            </a:pPr>
            <a:r>
              <a:rPr lang="en-US" sz="2000" dirty="0"/>
              <a:t>Inflation-adjusted average hourly earnings are now </a:t>
            </a:r>
            <a:r>
              <a:rPr lang="en-US" sz="2000" b="1" i="1" dirty="0"/>
              <a:t>down by 3.9%</a:t>
            </a:r>
            <a:r>
              <a:rPr lang="en-US" sz="2000" i="1" dirty="0"/>
              <a:t> </a:t>
            </a:r>
            <a:r>
              <a:rPr lang="en-US" sz="2000" dirty="0"/>
              <a:t>from prior year.</a:t>
            </a:r>
          </a:p>
          <a:p>
            <a:endParaRPr lang="en-US" sz="2000" dirty="0"/>
          </a:p>
          <a:p>
            <a:pPr>
              <a:buFont typeface="Arial" panose="020B0604020202020204" pitchFamily="34" charset="0"/>
              <a:buChar char="•"/>
            </a:pPr>
            <a:r>
              <a:rPr lang="en-US" sz="2000" dirty="0"/>
              <a:t>By far the largest Y/Y decline during the last 15 years.</a:t>
            </a:r>
          </a:p>
          <a:p>
            <a:endParaRPr lang="en-US" sz="2000" dirty="0"/>
          </a:p>
          <a:p>
            <a:pPr>
              <a:buFont typeface="Arial" panose="020B0604020202020204" pitchFamily="34" charset="0"/>
              <a:buChar char="•"/>
            </a:pPr>
            <a:r>
              <a:rPr lang="en-US" sz="2000" dirty="0"/>
              <a:t>Until unemployment rises considerably, workers will have inflation catch-up at the top of mind.</a:t>
            </a:r>
          </a:p>
          <a:p>
            <a:endParaRPr lang="en-US" sz="2000" dirty="0"/>
          </a:p>
          <a:p>
            <a:pPr>
              <a:buFont typeface="Arial" panose="020B0604020202020204" pitchFamily="34" charset="0"/>
              <a:buChar char="•"/>
            </a:pPr>
            <a:r>
              <a:rPr lang="en-US" sz="2000" dirty="0"/>
              <a:t>The June CPI report shows confirms all the ingredients for a price/wage/cost/price spiral.</a:t>
            </a:r>
          </a:p>
          <a:p>
            <a:endParaRPr lang="en-US" sz="2000" dirty="0"/>
          </a:p>
          <a:p>
            <a:pPr>
              <a:buFont typeface="Arial" panose="020B0604020202020204" pitchFamily="34" charset="0"/>
              <a:buChar char="•"/>
            </a:pPr>
            <a:r>
              <a:rPr lang="en-US" sz="2000" dirty="0"/>
              <a:t>No pivot to ease in the Eccles Building anytime soon.</a:t>
            </a:r>
          </a:p>
        </p:txBody>
      </p:sp>
    </p:spTree>
    <p:extLst>
      <p:ext uri="{BB962C8B-B14F-4D97-AF65-F5344CB8AC3E}">
        <p14:creationId xmlns:p14="http://schemas.microsoft.com/office/powerpoint/2010/main" val="2470059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EB5810-2ED3-577B-B518-4732C0A06CC5}"/>
              </a:ext>
            </a:extLst>
          </p:cNvPr>
          <p:cNvSpPr>
            <a:spLocks noGrp="1"/>
          </p:cNvSpPr>
          <p:nvPr>
            <p:ph type="sldNum" sz="quarter" idx="12"/>
          </p:nvPr>
        </p:nvSpPr>
        <p:spPr/>
        <p:txBody>
          <a:bodyPr/>
          <a:lstStyle/>
          <a:p>
            <a:fld id="{A5BD71A7-5C9D-4EEB-99A3-0ABB6C5E3610}" type="slidenum">
              <a:rPr lang="en-US" smtClean="0"/>
              <a:t>23</a:t>
            </a:fld>
            <a:endParaRPr lang="en-US"/>
          </a:p>
        </p:txBody>
      </p:sp>
      <p:sp>
        <p:nvSpPr>
          <p:cNvPr id="4" name="TextBox 3">
            <a:extLst>
              <a:ext uri="{FF2B5EF4-FFF2-40B4-BE49-F238E27FC236}">
                <a16:creationId xmlns:a16="http://schemas.microsoft.com/office/drawing/2014/main" id="{555B974E-74D5-8BA5-8266-02C2D119365B}"/>
              </a:ext>
            </a:extLst>
          </p:cNvPr>
          <p:cNvSpPr txBox="1"/>
          <p:nvPr/>
        </p:nvSpPr>
        <p:spPr>
          <a:xfrm>
            <a:off x="225287" y="136526"/>
            <a:ext cx="11128513" cy="523220"/>
          </a:xfrm>
          <a:prstGeom prst="rect">
            <a:avLst/>
          </a:prstGeom>
          <a:noFill/>
        </p:spPr>
        <p:txBody>
          <a:bodyPr wrap="square">
            <a:spAutoFit/>
          </a:bodyPr>
          <a:lstStyle/>
          <a:p>
            <a:pPr algn="ctr"/>
            <a:r>
              <a:rPr lang="en-US" sz="2800" b="1" i="1" dirty="0"/>
              <a:t>WHAT THE FED REALLY FEARS---A 1970S STYLE WAGE/PRICE SPIRAL</a:t>
            </a:r>
          </a:p>
        </p:txBody>
      </p:sp>
      <p:sp>
        <p:nvSpPr>
          <p:cNvPr id="5" name="AutoShape 2">
            <a:extLst>
              <a:ext uri="{FF2B5EF4-FFF2-40B4-BE49-F238E27FC236}">
                <a16:creationId xmlns:a16="http://schemas.microsoft.com/office/drawing/2014/main" id="{21AB0D8A-DB49-4453-79F4-736B3EA6ABA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extLst>
              <a:ext uri="{FF2B5EF4-FFF2-40B4-BE49-F238E27FC236}">
                <a16:creationId xmlns:a16="http://schemas.microsoft.com/office/drawing/2014/main" id="{52EE5226-4F68-70FB-CC30-9CBE22EEDE7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a:extLst>
              <a:ext uri="{FF2B5EF4-FFF2-40B4-BE49-F238E27FC236}">
                <a16:creationId xmlns:a16="http://schemas.microsoft.com/office/drawing/2014/main" id="{C39B9305-66E8-ABC1-0548-4D636BE599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9259" y="1181237"/>
            <a:ext cx="6667500" cy="55402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5A3FEC6-7942-6246-3B62-AB31451A8FF5}"/>
              </a:ext>
            </a:extLst>
          </p:cNvPr>
          <p:cNvSpPr txBox="1"/>
          <p:nvPr/>
        </p:nvSpPr>
        <p:spPr>
          <a:xfrm>
            <a:off x="4240695" y="808384"/>
            <a:ext cx="7580243" cy="307777"/>
          </a:xfrm>
          <a:prstGeom prst="rect">
            <a:avLst/>
          </a:prstGeom>
          <a:noFill/>
        </p:spPr>
        <p:txBody>
          <a:bodyPr wrap="square">
            <a:spAutoFit/>
          </a:bodyPr>
          <a:lstStyle/>
          <a:p>
            <a:r>
              <a:rPr lang="en-US" sz="1400" b="1" i="1" dirty="0">
                <a:solidFill>
                  <a:srgbClr val="222222"/>
                </a:solidFill>
                <a:effectLst/>
                <a:latin typeface="Arial" panose="020B0604020202020204" pitchFamily="34" charset="0"/>
              </a:rPr>
              <a:t>Y/Y Change In Average Hourly Earnings, Leisure &amp; Hospitality Sector, 1970-2022</a:t>
            </a:r>
            <a:endParaRPr lang="en-US" sz="1400" dirty="0"/>
          </a:p>
        </p:txBody>
      </p:sp>
      <p:sp>
        <p:nvSpPr>
          <p:cNvPr id="11" name="TextBox 10">
            <a:extLst>
              <a:ext uri="{FF2B5EF4-FFF2-40B4-BE49-F238E27FC236}">
                <a16:creationId xmlns:a16="http://schemas.microsoft.com/office/drawing/2014/main" id="{06BCF061-CF73-B8F7-63A0-0A41AC464830}"/>
              </a:ext>
            </a:extLst>
          </p:cNvPr>
          <p:cNvSpPr txBox="1"/>
          <p:nvPr/>
        </p:nvSpPr>
        <p:spPr>
          <a:xfrm>
            <a:off x="132522" y="808384"/>
            <a:ext cx="3859696" cy="4708981"/>
          </a:xfrm>
          <a:prstGeom prst="rect">
            <a:avLst/>
          </a:prstGeom>
          <a:noFill/>
        </p:spPr>
        <p:txBody>
          <a:bodyPr wrap="square">
            <a:spAutoFit/>
          </a:bodyPr>
          <a:lstStyle/>
          <a:p>
            <a:pPr marL="342900" indent="-342900" algn="l">
              <a:buFont typeface="Arial" panose="020B0604020202020204" pitchFamily="34" charset="0"/>
              <a:buChar char="•"/>
            </a:pPr>
            <a:r>
              <a:rPr lang="en-US" sz="2000" dirty="0"/>
              <a:t>Even in the lowest wage precinct of the labor market, it's taking strong double-digit increases to even fill the dishwasher jobs and hotel cleaning maid jobs.</a:t>
            </a:r>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r>
              <a:rPr lang="en-US" sz="2000" dirty="0"/>
              <a:t>For the last five quarters running, the Y/Y increase for hourly earnings in the Leisure &amp; Hospitality sector has ranged between 10% and 15%----far higher levels than occurred at anytime during the inflationary 1970s</a:t>
            </a:r>
          </a:p>
        </p:txBody>
      </p:sp>
    </p:spTree>
    <p:extLst>
      <p:ext uri="{BB962C8B-B14F-4D97-AF65-F5344CB8AC3E}">
        <p14:creationId xmlns:p14="http://schemas.microsoft.com/office/powerpoint/2010/main" val="4183785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0ADE98-6F82-5DA1-3DEB-8C3996187519}"/>
              </a:ext>
            </a:extLst>
          </p:cNvPr>
          <p:cNvSpPr txBox="1"/>
          <p:nvPr/>
        </p:nvSpPr>
        <p:spPr>
          <a:xfrm>
            <a:off x="0" y="1"/>
            <a:ext cx="11860696" cy="1354217"/>
          </a:xfrm>
          <a:prstGeom prst="rect">
            <a:avLst/>
          </a:prstGeom>
          <a:noFill/>
        </p:spPr>
        <p:txBody>
          <a:bodyPr wrap="square">
            <a:spAutoFit/>
          </a:bodyPr>
          <a:lstStyle/>
          <a:p>
            <a:pPr algn="ctr"/>
            <a:r>
              <a:rPr lang="en-US" sz="2800" b="1" i="1" dirty="0"/>
              <a:t>WHAT RAMPANT MONEY-PRINTING ACTUALLY FOSTERED AFTER 1995 WAS A MASSIVE OFFSHORING OF THE US INDUSTRIAL ECONOMY</a:t>
            </a:r>
            <a:endParaRPr lang="en-US" sz="2800" dirty="0"/>
          </a:p>
          <a:p>
            <a:endParaRPr lang="en-US" sz="1000" dirty="0"/>
          </a:p>
          <a:p>
            <a:pPr algn="ctr"/>
            <a:r>
              <a:rPr lang="en-US" sz="1600" b="1" i="1" dirty="0"/>
              <a:t>                                                                                                                     Fed Balance Sheet Versus Monthly Deficit in Goods, 1995-2021</a:t>
            </a:r>
            <a:endParaRPr lang="en-US" sz="1600" dirty="0"/>
          </a:p>
        </p:txBody>
      </p:sp>
      <p:pic>
        <p:nvPicPr>
          <p:cNvPr id="21506" name="Picture 2">
            <a:extLst>
              <a:ext uri="{FF2B5EF4-FFF2-40B4-BE49-F238E27FC236}">
                <a16:creationId xmlns:a16="http://schemas.microsoft.com/office/drawing/2014/main" id="{FD1E47E6-7227-3025-8DD1-2C083072A0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8678" y="1325217"/>
            <a:ext cx="5989294" cy="539625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1F2B270E-FA01-69B2-DB76-2DA98E83773D}"/>
              </a:ext>
            </a:extLst>
          </p:cNvPr>
          <p:cNvSpPr>
            <a:spLocks noGrp="1"/>
          </p:cNvSpPr>
          <p:nvPr>
            <p:ph type="sldNum" sz="quarter" idx="12"/>
          </p:nvPr>
        </p:nvSpPr>
        <p:spPr/>
        <p:txBody>
          <a:bodyPr/>
          <a:lstStyle/>
          <a:p>
            <a:fld id="{A5BD71A7-5C9D-4EEB-99A3-0ABB6C5E3610}" type="slidenum">
              <a:rPr lang="en-US" smtClean="0"/>
              <a:t>24</a:t>
            </a:fld>
            <a:endParaRPr lang="en-US"/>
          </a:p>
        </p:txBody>
      </p:sp>
      <p:sp>
        <p:nvSpPr>
          <p:cNvPr id="6" name="TextBox 5">
            <a:extLst>
              <a:ext uri="{FF2B5EF4-FFF2-40B4-BE49-F238E27FC236}">
                <a16:creationId xmlns:a16="http://schemas.microsoft.com/office/drawing/2014/main" id="{72F2C72E-EA46-7F12-344D-70EDFF1D040B}"/>
              </a:ext>
            </a:extLst>
          </p:cNvPr>
          <p:cNvSpPr txBox="1"/>
          <p:nvPr/>
        </p:nvSpPr>
        <p:spPr>
          <a:xfrm>
            <a:off x="198783" y="1033670"/>
            <a:ext cx="5247171" cy="5324535"/>
          </a:xfrm>
          <a:prstGeom prst="rect">
            <a:avLst/>
          </a:prstGeom>
          <a:noFill/>
        </p:spPr>
        <p:txBody>
          <a:bodyPr wrap="square">
            <a:spAutoFit/>
          </a:bodyPr>
          <a:lstStyle/>
          <a:p>
            <a:pPr>
              <a:buFont typeface="Arial" panose="020B0604020202020204" pitchFamily="34" charset="0"/>
              <a:buChar char="•"/>
            </a:pPr>
            <a:endParaRPr lang="en-US" sz="2000" dirty="0"/>
          </a:p>
          <a:p>
            <a:pPr>
              <a:buFont typeface="Arial" panose="020B0604020202020204" pitchFamily="34" charset="0"/>
              <a:buChar char="•"/>
            </a:pPr>
            <a:r>
              <a:rPr lang="en-US" sz="2000" dirty="0"/>
              <a:t>The Fed's balance sheet rose by </a:t>
            </a:r>
            <a:r>
              <a:rPr lang="en-US" sz="2000" b="1" i="1" dirty="0"/>
              <a:t>19X</a:t>
            </a:r>
            <a:r>
              <a:rPr lang="en-US" sz="2000" b="1" dirty="0"/>
              <a:t> </a:t>
            </a:r>
            <a:r>
              <a:rPr lang="en-US" sz="2000" dirty="0"/>
              <a:t>when it should have increased hardly at all owing to the need to purge the 1970s inflation.</a:t>
            </a:r>
          </a:p>
          <a:p>
            <a:endParaRPr lang="en-US" sz="2000" dirty="0"/>
          </a:p>
          <a:p>
            <a:pPr>
              <a:buFont typeface="Arial" panose="020B0604020202020204" pitchFamily="34" charset="0"/>
              <a:buChar char="•"/>
            </a:pPr>
            <a:r>
              <a:rPr lang="en-US" sz="2000" dirty="0"/>
              <a:t>So the implicit 2.00% inflation targeting policy caused a further </a:t>
            </a:r>
            <a:r>
              <a:rPr lang="en-US" sz="2000" b="1" i="1" dirty="0"/>
              <a:t>56%</a:t>
            </a:r>
            <a:r>
              <a:rPr lang="en-US" sz="2000" b="1" dirty="0"/>
              <a:t> </a:t>
            </a:r>
            <a:r>
              <a:rPr lang="en-US" sz="2000" dirty="0"/>
              <a:t>rise in domestic unit labor costs during the quarter-century period after 1995.</a:t>
            </a:r>
          </a:p>
          <a:p>
            <a:endParaRPr lang="en-US" sz="2000" dirty="0"/>
          </a:p>
          <a:p>
            <a:pPr>
              <a:buFont typeface="Arial" panose="020B0604020202020204" pitchFamily="34" charset="0"/>
              <a:buChar char="•"/>
            </a:pPr>
            <a:r>
              <a:rPr lang="en-US" sz="2000" dirty="0"/>
              <a:t>That inflated rather than deflated the dollar cost of production gap between the US and the China-based supply chains.</a:t>
            </a:r>
          </a:p>
          <a:p>
            <a:endParaRPr lang="en-US" sz="2000" dirty="0"/>
          </a:p>
          <a:p>
            <a:pPr>
              <a:buFont typeface="Arial" panose="020B0604020202020204" pitchFamily="34" charset="0"/>
              <a:buChar char="•"/>
            </a:pPr>
            <a:r>
              <a:rPr lang="en-US" sz="2000" dirty="0"/>
              <a:t>The monthly trade deficit in goods (purple line) rose from $13.6 billion in 1995 to $100.5 billion in 2021.</a:t>
            </a:r>
          </a:p>
        </p:txBody>
      </p:sp>
    </p:spTree>
    <p:extLst>
      <p:ext uri="{BB962C8B-B14F-4D97-AF65-F5344CB8AC3E}">
        <p14:creationId xmlns:p14="http://schemas.microsoft.com/office/powerpoint/2010/main" val="4166796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7C77AE-A45D-86E4-13E6-AE6DB30DFDE1}"/>
              </a:ext>
            </a:extLst>
          </p:cNvPr>
          <p:cNvSpPr txBox="1"/>
          <p:nvPr/>
        </p:nvSpPr>
        <p:spPr>
          <a:xfrm>
            <a:off x="0" y="92766"/>
            <a:ext cx="12192000" cy="1508105"/>
          </a:xfrm>
          <a:prstGeom prst="rect">
            <a:avLst/>
          </a:prstGeom>
          <a:noFill/>
        </p:spPr>
        <p:txBody>
          <a:bodyPr wrap="square">
            <a:spAutoFit/>
          </a:bodyPr>
          <a:lstStyle/>
          <a:p>
            <a:pPr algn="ctr"/>
            <a:r>
              <a:rPr lang="en-US" sz="2800" b="1" i="1" dirty="0"/>
              <a:t>IN TURN, MASSIVE OFFSHORING FOSTERED THE DELUSION THAT THERE WERE NO INFLATIONARY CONSEQUENCES TO THE FED'S MADCAP MONEY-PRINTING</a:t>
            </a:r>
            <a:endParaRPr lang="en-US" sz="2800" dirty="0"/>
          </a:p>
          <a:p>
            <a:r>
              <a:rPr lang="en-US" dirty="0"/>
              <a:t>                      </a:t>
            </a:r>
          </a:p>
          <a:p>
            <a:pPr algn="ctr"/>
            <a:r>
              <a:rPr lang="en-US" b="1" i="1" dirty="0"/>
              <a:t>                                                                                                        PCE Deflator For Durable Goods, 1995-2022</a:t>
            </a:r>
            <a:endParaRPr lang="en-US" dirty="0"/>
          </a:p>
        </p:txBody>
      </p:sp>
      <p:pic>
        <p:nvPicPr>
          <p:cNvPr id="22530" name="Picture 2">
            <a:extLst>
              <a:ext uri="{FF2B5EF4-FFF2-40B4-BE49-F238E27FC236}">
                <a16:creationId xmlns:a16="http://schemas.microsoft.com/office/drawing/2014/main" id="{065119AE-FE30-7345-D746-10AA9866C1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5339" y="1600871"/>
            <a:ext cx="6787201" cy="512060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B925024-2883-95B0-0284-5E9AE319D1EA}"/>
              </a:ext>
            </a:extLst>
          </p:cNvPr>
          <p:cNvSpPr>
            <a:spLocks noGrp="1"/>
          </p:cNvSpPr>
          <p:nvPr>
            <p:ph type="sldNum" sz="quarter" idx="12"/>
          </p:nvPr>
        </p:nvSpPr>
        <p:spPr/>
        <p:txBody>
          <a:bodyPr/>
          <a:lstStyle/>
          <a:p>
            <a:fld id="{A5BD71A7-5C9D-4EEB-99A3-0ABB6C5E3610}" type="slidenum">
              <a:rPr lang="en-US" smtClean="0"/>
              <a:t>25</a:t>
            </a:fld>
            <a:endParaRPr lang="en-US"/>
          </a:p>
        </p:txBody>
      </p:sp>
      <p:sp>
        <p:nvSpPr>
          <p:cNvPr id="6" name="TextBox 5">
            <a:extLst>
              <a:ext uri="{FF2B5EF4-FFF2-40B4-BE49-F238E27FC236}">
                <a16:creationId xmlns:a16="http://schemas.microsoft.com/office/drawing/2014/main" id="{D93E2DC0-8372-47FE-3D97-4C645115A769}"/>
              </a:ext>
            </a:extLst>
          </p:cNvPr>
          <p:cNvSpPr txBox="1"/>
          <p:nvPr/>
        </p:nvSpPr>
        <p:spPr>
          <a:xfrm>
            <a:off x="132521" y="1258956"/>
            <a:ext cx="4797287" cy="5570756"/>
          </a:xfrm>
          <a:prstGeom prst="rect">
            <a:avLst/>
          </a:prstGeom>
          <a:noFill/>
        </p:spPr>
        <p:txBody>
          <a:bodyPr wrap="square">
            <a:spAutoFit/>
          </a:bodyPr>
          <a:lstStyle/>
          <a:p>
            <a:pPr>
              <a:buFont typeface="Arial" panose="020B0604020202020204" pitchFamily="34" charset="0"/>
              <a:buChar char="•"/>
            </a:pPr>
            <a:endParaRPr lang="en-US" sz="2000" dirty="0"/>
          </a:p>
          <a:p>
            <a:pPr>
              <a:buFont typeface="Arial" panose="020B0604020202020204" pitchFamily="34" charset="0"/>
              <a:buChar char="•"/>
            </a:pPr>
            <a:r>
              <a:rPr lang="en-US" sz="2400" dirty="0"/>
              <a:t>But "</a:t>
            </a:r>
            <a:r>
              <a:rPr lang="en-US" sz="2400" dirty="0" err="1"/>
              <a:t>lowflation</a:t>
            </a:r>
            <a:r>
              <a:rPr lang="en-US" sz="2400" dirty="0"/>
              <a:t>" was never a steady-state reality—just the one-time feedback effect of off-shoring and an artifact of the phasing of the global commodity cycle, plus a healthy pinch of hedonics.</a:t>
            </a:r>
          </a:p>
          <a:p>
            <a:endParaRPr lang="en-US" sz="2400" dirty="0"/>
          </a:p>
          <a:p>
            <a:pPr>
              <a:buFont typeface="Arial" panose="020B0604020202020204" pitchFamily="34" charset="0"/>
              <a:buChar char="•"/>
            </a:pPr>
            <a:r>
              <a:rPr lang="en-US" sz="2400" dirty="0"/>
              <a:t>If we are to believe the BLS (we don't), the PCE deflator for durable goods plunged by </a:t>
            </a:r>
            <a:r>
              <a:rPr lang="en-US" sz="2400" b="1" i="1" dirty="0"/>
              <a:t>39%</a:t>
            </a:r>
            <a:r>
              <a:rPr lang="en-US" sz="2400" dirty="0"/>
              <a:t> between 1995 and 2019.</a:t>
            </a:r>
          </a:p>
          <a:p>
            <a:endParaRPr lang="en-US" sz="2400" dirty="0"/>
          </a:p>
          <a:p>
            <a:pPr>
              <a:buFont typeface="Arial" panose="020B0604020202020204" pitchFamily="34" charset="0"/>
              <a:buChar char="•"/>
            </a:pPr>
            <a:r>
              <a:rPr lang="en-US" sz="2400" dirty="0"/>
              <a:t>That’s a </a:t>
            </a:r>
            <a:r>
              <a:rPr lang="en-US" sz="2400" b="1" i="1" dirty="0"/>
              <a:t>-2.0%</a:t>
            </a:r>
            <a:r>
              <a:rPr lang="en-US" sz="2400" dirty="0"/>
              <a:t> annualized decline for one-quarter a century running!</a:t>
            </a:r>
          </a:p>
        </p:txBody>
      </p:sp>
    </p:spTree>
    <p:extLst>
      <p:ext uri="{BB962C8B-B14F-4D97-AF65-F5344CB8AC3E}">
        <p14:creationId xmlns:p14="http://schemas.microsoft.com/office/powerpoint/2010/main" val="4090923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6DE74B-874B-D83D-465B-0F1F7C406AA5}"/>
              </a:ext>
            </a:extLst>
          </p:cNvPr>
          <p:cNvSpPr txBox="1"/>
          <p:nvPr/>
        </p:nvSpPr>
        <p:spPr>
          <a:xfrm>
            <a:off x="198783" y="304801"/>
            <a:ext cx="11860695" cy="6155531"/>
          </a:xfrm>
          <a:prstGeom prst="rect">
            <a:avLst/>
          </a:prstGeom>
          <a:noFill/>
        </p:spPr>
        <p:txBody>
          <a:bodyPr wrap="square">
            <a:spAutoFit/>
          </a:bodyPr>
          <a:lstStyle/>
          <a:p>
            <a:pPr algn="ctr"/>
            <a:r>
              <a:rPr lang="en-US" sz="2800" b="1" i="1" dirty="0"/>
              <a:t>GLOBALIZATION OF THE SUPPLY CHAIN CAUSED AS ONE-TIME DEFLATION OF DURABLE GOODS PRICES, AMPLIFIED BY HEDONICS</a:t>
            </a:r>
          </a:p>
          <a:p>
            <a:endParaRPr lang="en-US" dirty="0"/>
          </a:p>
          <a:p>
            <a:pPr>
              <a:buFont typeface="Arial" panose="020B0604020202020204" pitchFamily="34" charset="0"/>
              <a:buChar char="•"/>
            </a:pPr>
            <a:r>
              <a:rPr lang="en-US" sz="2000" dirty="0"/>
              <a:t>The proof is in the pudding when you look at the eras before Mr. Deng built his massive new export factories in China.</a:t>
            </a:r>
          </a:p>
          <a:p>
            <a:endParaRPr lang="en-US" sz="2000" dirty="0"/>
          </a:p>
          <a:p>
            <a:pPr>
              <a:buFont typeface="Arial" panose="020B0604020202020204" pitchFamily="34" charset="0"/>
              <a:buChar char="•"/>
            </a:pPr>
            <a:r>
              <a:rPr lang="en-US" sz="2000" dirty="0"/>
              <a:t>During the heyday of American non-inflationary prosperity between 1953 and 1968, the PCE deflator for durable goods rose by just </a:t>
            </a:r>
            <a:r>
              <a:rPr lang="en-US" sz="2000" b="1" i="1" dirty="0"/>
              <a:t>0.7%</a:t>
            </a:r>
            <a:r>
              <a:rPr lang="en-US" sz="2000" b="1" dirty="0"/>
              <a:t> </a:t>
            </a:r>
            <a:r>
              <a:rPr lang="en-US" sz="2000" dirty="0"/>
              <a:t>per annum.</a:t>
            </a:r>
          </a:p>
          <a:p>
            <a:endParaRPr lang="en-US" sz="2000" dirty="0"/>
          </a:p>
          <a:p>
            <a:pPr>
              <a:buFont typeface="Arial" panose="020B0604020202020204" pitchFamily="34" charset="0"/>
              <a:buChar char="•"/>
            </a:pPr>
            <a:r>
              <a:rPr lang="en-US" sz="2000" dirty="0"/>
              <a:t>But after the dollar was ripped from its anchor to gold at Camp David in August 1971, the durables deflator annual gain quadrupled through Q1 1995.</a:t>
            </a:r>
          </a:p>
          <a:p>
            <a:endParaRPr lang="en-US" sz="2000" dirty="0"/>
          </a:p>
          <a:p>
            <a:pPr>
              <a:buFont typeface="Arial" panose="020B0604020202020204" pitchFamily="34" charset="0"/>
              <a:buChar char="•"/>
            </a:pPr>
            <a:r>
              <a:rPr lang="en-US" sz="2000" dirty="0"/>
              <a:t>So there is nothing inherently deflationary about durable goods.</a:t>
            </a:r>
          </a:p>
          <a:p>
            <a:endParaRPr lang="en-US" sz="2000" dirty="0"/>
          </a:p>
          <a:p>
            <a:pPr>
              <a:buFont typeface="Arial" panose="020B0604020202020204" pitchFamily="34" charset="0"/>
              <a:buChar char="•"/>
            </a:pPr>
            <a:r>
              <a:rPr lang="en-US" sz="2000" dirty="0"/>
              <a:t>Instead, what happened between 1995 and 2019 was a giant labor and cost arbitrage which is now over and done.</a:t>
            </a:r>
          </a:p>
          <a:p>
            <a:endParaRPr lang="en-US" sz="2000" dirty="0"/>
          </a:p>
          <a:p>
            <a:pPr>
              <a:buFont typeface="Arial" panose="020B0604020202020204" pitchFamily="34" charset="0"/>
              <a:buChar char="•"/>
            </a:pPr>
            <a:r>
              <a:rPr lang="en-US" sz="2000" dirty="0"/>
              <a:t>The central banks should never have attributed that to "</a:t>
            </a:r>
            <a:r>
              <a:rPr lang="en-US" sz="2000" dirty="0" err="1"/>
              <a:t>lowflation</a:t>
            </a:r>
            <a:r>
              <a:rPr lang="en-US" sz="2000" dirty="0"/>
              <a:t>" and insufficient monetary stimulus, as they did for most of the past quarter century.</a:t>
            </a:r>
          </a:p>
        </p:txBody>
      </p:sp>
      <p:sp>
        <p:nvSpPr>
          <p:cNvPr id="4" name="Slide Number Placeholder 3">
            <a:extLst>
              <a:ext uri="{FF2B5EF4-FFF2-40B4-BE49-F238E27FC236}">
                <a16:creationId xmlns:a16="http://schemas.microsoft.com/office/drawing/2014/main" id="{4B5D2FD6-3ABB-D723-8D24-8EA0E6C4A7E2}"/>
              </a:ext>
            </a:extLst>
          </p:cNvPr>
          <p:cNvSpPr>
            <a:spLocks noGrp="1"/>
          </p:cNvSpPr>
          <p:nvPr>
            <p:ph type="sldNum" sz="quarter" idx="12"/>
          </p:nvPr>
        </p:nvSpPr>
        <p:spPr/>
        <p:txBody>
          <a:bodyPr/>
          <a:lstStyle/>
          <a:p>
            <a:fld id="{A5BD71A7-5C9D-4EEB-99A3-0ABB6C5E3610}" type="slidenum">
              <a:rPr lang="en-US" smtClean="0"/>
              <a:t>26</a:t>
            </a:fld>
            <a:endParaRPr lang="en-US"/>
          </a:p>
        </p:txBody>
      </p:sp>
    </p:spTree>
    <p:extLst>
      <p:ext uri="{BB962C8B-B14F-4D97-AF65-F5344CB8AC3E}">
        <p14:creationId xmlns:p14="http://schemas.microsoft.com/office/powerpoint/2010/main" val="2964452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3F351C-0A50-19DC-D309-B6AFAF6A17B8}"/>
              </a:ext>
            </a:extLst>
          </p:cNvPr>
          <p:cNvSpPr>
            <a:spLocks noGrp="1"/>
          </p:cNvSpPr>
          <p:nvPr>
            <p:ph type="sldNum" sz="quarter" idx="12"/>
          </p:nvPr>
        </p:nvSpPr>
        <p:spPr/>
        <p:txBody>
          <a:bodyPr/>
          <a:lstStyle/>
          <a:p>
            <a:fld id="{A5BD71A7-5C9D-4EEB-99A3-0ABB6C5E3610}" type="slidenum">
              <a:rPr lang="en-US" smtClean="0"/>
              <a:t>27</a:t>
            </a:fld>
            <a:endParaRPr lang="en-US"/>
          </a:p>
        </p:txBody>
      </p:sp>
      <p:sp>
        <p:nvSpPr>
          <p:cNvPr id="4" name="TextBox 3">
            <a:extLst>
              <a:ext uri="{FF2B5EF4-FFF2-40B4-BE49-F238E27FC236}">
                <a16:creationId xmlns:a16="http://schemas.microsoft.com/office/drawing/2014/main" id="{9BBB5DAF-5CC6-56F6-0B7E-FC277864550B}"/>
              </a:ext>
            </a:extLst>
          </p:cNvPr>
          <p:cNvSpPr txBox="1"/>
          <p:nvPr/>
        </p:nvSpPr>
        <p:spPr>
          <a:xfrm>
            <a:off x="212035" y="136526"/>
            <a:ext cx="11423374" cy="1815882"/>
          </a:xfrm>
          <a:prstGeom prst="rect">
            <a:avLst/>
          </a:prstGeom>
          <a:noFill/>
        </p:spPr>
        <p:txBody>
          <a:bodyPr wrap="square">
            <a:spAutoFit/>
          </a:bodyPr>
          <a:lstStyle/>
          <a:p>
            <a:pPr algn="ctr"/>
            <a:r>
              <a:rPr lang="en-US" sz="2800" b="1" i="1" dirty="0"/>
              <a:t>THE GLOBAL NONDURABLES CYCLE CREATED AN ARTIFICIAL FLAT-ZONE BETWEEN 2012 AND 2019</a:t>
            </a:r>
          </a:p>
          <a:p>
            <a:pPr algn="ctr"/>
            <a:endParaRPr lang="en-US" sz="2800" b="1" i="1" dirty="0"/>
          </a:p>
          <a:p>
            <a:pPr algn="ctr"/>
            <a:endParaRPr lang="en-US" sz="2800" b="1" i="1" dirty="0"/>
          </a:p>
        </p:txBody>
      </p:sp>
      <p:sp>
        <p:nvSpPr>
          <p:cNvPr id="6" name="TextBox 5">
            <a:extLst>
              <a:ext uri="{FF2B5EF4-FFF2-40B4-BE49-F238E27FC236}">
                <a16:creationId xmlns:a16="http://schemas.microsoft.com/office/drawing/2014/main" id="{867E4BD4-2D16-5D9F-F3D9-94401303EC66}"/>
              </a:ext>
            </a:extLst>
          </p:cNvPr>
          <p:cNvSpPr txBox="1"/>
          <p:nvPr/>
        </p:nvSpPr>
        <p:spPr>
          <a:xfrm>
            <a:off x="212035" y="954157"/>
            <a:ext cx="11423374" cy="5663089"/>
          </a:xfrm>
          <a:prstGeom prst="rect">
            <a:avLst/>
          </a:prstGeom>
          <a:noFill/>
        </p:spPr>
        <p:txBody>
          <a:bodyPr wrap="square">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800" dirty="0"/>
              <a:t>There was a huge wave of nondurables inflation between 1995 and 2008 (+50%) as the China supply chain rapidly cranked up its demands on global commodities.</a:t>
            </a:r>
          </a:p>
          <a:p>
            <a:endParaRPr lang="en-US" sz="2800" dirty="0"/>
          </a:p>
          <a:p>
            <a:pPr marL="285750" indent="-285750">
              <a:buFont typeface="Arial" panose="020B0604020202020204" pitchFamily="34" charset="0"/>
              <a:buChar char="•"/>
            </a:pPr>
            <a:r>
              <a:rPr lang="en-US" sz="2800" dirty="0"/>
              <a:t>But a low-interest rate driven surfeit of investment thereafter which brought prices back down to earth after 2012.</a:t>
            </a:r>
          </a:p>
          <a:p>
            <a:endParaRPr lang="en-US" sz="2800" dirty="0"/>
          </a:p>
          <a:p>
            <a:pPr marL="285750" indent="-285750">
              <a:buFont typeface="Arial" panose="020B0604020202020204" pitchFamily="34" charset="0"/>
              <a:buChar char="•"/>
            </a:pPr>
            <a:r>
              <a:rPr lang="en-US" sz="2800" dirty="0"/>
              <a:t>From 2012-2019, by contrast, the nondurables deflator remained flat as a board, temporarily pulling down the headline PCE deflator.</a:t>
            </a:r>
          </a:p>
          <a:p>
            <a:endParaRPr lang="en-US" sz="2800" dirty="0"/>
          </a:p>
          <a:p>
            <a:pPr marL="285750" indent="-285750">
              <a:buFont typeface="Arial" panose="020B0604020202020204" pitchFamily="34" charset="0"/>
              <a:buChar char="•"/>
            </a:pPr>
            <a:r>
              <a:rPr lang="en-US" sz="2800" dirty="0"/>
              <a:t>Now it has surged at a 4.23% rate through Q1 2022.</a:t>
            </a:r>
          </a:p>
          <a:p>
            <a:endParaRPr lang="en-US" dirty="0"/>
          </a:p>
        </p:txBody>
      </p:sp>
    </p:spTree>
    <p:extLst>
      <p:ext uri="{BB962C8B-B14F-4D97-AF65-F5344CB8AC3E}">
        <p14:creationId xmlns:p14="http://schemas.microsoft.com/office/powerpoint/2010/main" val="2837865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750E35-3B4B-C886-FFE8-2D251D847CFE}"/>
              </a:ext>
            </a:extLst>
          </p:cNvPr>
          <p:cNvSpPr txBox="1"/>
          <p:nvPr/>
        </p:nvSpPr>
        <p:spPr>
          <a:xfrm>
            <a:off x="119269" y="212036"/>
            <a:ext cx="11370365" cy="1508105"/>
          </a:xfrm>
          <a:prstGeom prst="rect">
            <a:avLst/>
          </a:prstGeom>
          <a:noFill/>
        </p:spPr>
        <p:txBody>
          <a:bodyPr wrap="square">
            <a:spAutoFit/>
          </a:bodyPr>
          <a:lstStyle/>
          <a:p>
            <a:pPr algn="ctr"/>
            <a:r>
              <a:rPr lang="en-US" sz="2800" b="1" i="1" dirty="0"/>
              <a:t>THE DECADE LONG CENTRAL BANKER JABBER ABOUT "LOWFLATION" WAS RANK NONSENSE</a:t>
            </a:r>
            <a:endParaRPr lang="en-US" dirty="0"/>
          </a:p>
          <a:p>
            <a:r>
              <a:rPr lang="en-US" dirty="0"/>
              <a:t> </a:t>
            </a:r>
          </a:p>
          <a:p>
            <a:pPr algn="ctr"/>
            <a:r>
              <a:rPr lang="en-US" b="1" i="1" dirty="0"/>
              <a:t>                                                                                                           PCE Deflator For Non-Durable Goods, 1995-2022</a:t>
            </a:r>
            <a:endParaRPr lang="en-US" dirty="0"/>
          </a:p>
        </p:txBody>
      </p:sp>
      <p:pic>
        <p:nvPicPr>
          <p:cNvPr id="23554" name="Picture 2">
            <a:extLst>
              <a:ext uri="{FF2B5EF4-FFF2-40B4-BE49-F238E27FC236}">
                <a16:creationId xmlns:a16="http://schemas.microsoft.com/office/drawing/2014/main" id="{C6C2385E-C35E-C4A5-D588-B0F2E53A3C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9564" y="1953747"/>
            <a:ext cx="6958673" cy="469221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EC0BF0D9-5E30-5360-C863-FB3B16339E85}"/>
              </a:ext>
            </a:extLst>
          </p:cNvPr>
          <p:cNvSpPr>
            <a:spLocks noGrp="1"/>
          </p:cNvSpPr>
          <p:nvPr>
            <p:ph type="sldNum" sz="quarter" idx="12"/>
          </p:nvPr>
        </p:nvSpPr>
        <p:spPr/>
        <p:txBody>
          <a:bodyPr/>
          <a:lstStyle/>
          <a:p>
            <a:fld id="{A5BD71A7-5C9D-4EEB-99A3-0ABB6C5E3610}" type="slidenum">
              <a:rPr lang="en-US" smtClean="0"/>
              <a:t>28</a:t>
            </a:fld>
            <a:endParaRPr lang="en-US"/>
          </a:p>
        </p:txBody>
      </p:sp>
      <p:sp>
        <p:nvSpPr>
          <p:cNvPr id="6" name="TextBox 5">
            <a:extLst>
              <a:ext uri="{FF2B5EF4-FFF2-40B4-BE49-F238E27FC236}">
                <a16:creationId xmlns:a16="http://schemas.microsoft.com/office/drawing/2014/main" id="{69E5BEA5-A869-E60E-E581-DCFA41FC3AB5}"/>
              </a:ext>
            </a:extLst>
          </p:cNvPr>
          <p:cNvSpPr txBox="1"/>
          <p:nvPr/>
        </p:nvSpPr>
        <p:spPr>
          <a:xfrm>
            <a:off x="119270" y="1391479"/>
            <a:ext cx="4717774" cy="3046988"/>
          </a:xfrm>
          <a:prstGeom prst="rect">
            <a:avLst/>
          </a:prstGeom>
          <a:noFill/>
        </p:spPr>
        <p:txBody>
          <a:bodyPr wrap="square">
            <a:spAutoFit/>
          </a:bodyPr>
          <a:lstStyle/>
          <a:p>
            <a:pPr>
              <a:buFont typeface="Arial" panose="020B0604020202020204" pitchFamily="34" charset="0"/>
              <a:buChar char="•"/>
            </a:pPr>
            <a:r>
              <a:rPr lang="en-US" sz="2400" dirty="0" err="1"/>
              <a:t>Lowflation</a:t>
            </a:r>
            <a:r>
              <a:rPr lang="en-US" sz="2400" dirty="0"/>
              <a:t> was just an artifact of the flat period of the cycle.</a:t>
            </a:r>
          </a:p>
          <a:p>
            <a:endParaRPr lang="en-US" sz="2400" dirty="0"/>
          </a:p>
          <a:p>
            <a:pPr>
              <a:buFont typeface="Arial" panose="020B0604020202020204" pitchFamily="34" charset="0"/>
              <a:buChar char="•"/>
            </a:pPr>
            <a:r>
              <a:rPr lang="en-US" sz="2400" dirty="0"/>
              <a:t>But nondurable goods prices have not been remotely </a:t>
            </a:r>
            <a:r>
              <a:rPr lang="en-US" sz="2400" dirty="0" err="1"/>
              <a:t>lowflationary</a:t>
            </a:r>
            <a:r>
              <a:rPr lang="en-US" sz="2400" dirty="0"/>
              <a:t> over the past 27 years, having risen by</a:t>
            </a:r>
            <a:r>
              <a:rPr lang="en-US" sz="2400" b="1" i="1" dirty="0"/>
              <a:t> 63%</a:t>
            </a:r>
            <a:r>
              <a:rPr lang="en-US" sz="2400" dirty="0"/>
              <a:t> or nearly 2% per annum during that span.</a:t>
            </a:r>
          </a:p>
        </p:txBody>
      </p:sp>
    </p:spTree>
    <p:extLst>
      <p:ext uri="{BB962C8B-B14F-4D97-AF65-F5344CB8AC3E}">
        <p14:creationId xmlns:p14="http://schemas.microsoft.com/office/powerpoint/2010/main" val="974248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13B09A-F05A-57E3-90B5-BD7D94B43544}"/>
              </a:ext>
            </a:extLst>
          </p:cNvPr>
          <p:cNvSpPr txBox="1"/>
          <p:nvPr/>
        </p:nvSpPr>
        <p:spPr>
          <a:xfrm>
            <a:off x="106017" y="238540"/>
            <a:ext cx="12085983" cy="1231106"/>
          </a:xfrm>
          <a:prstGeom prst="rect">
            <a:avLst/>
          </a:prstGeom>
          <a:noFill/>
        </p:spPr>
        <p:txBody>
          <a:bodyPr wrap="square">
            <a:spAutoFit/>
          </a:bodyPr>
          <a:lstStyle/>
          <a:p>
            <a:pPr algn="ctr"/>
            <a:r>
              <a:rPr lang="en-US" sz="2800" b="1" i="1" dirty="0"/>
              <a:t>THE PCE DEFLATOR COMPONENT THE FED COULD MORE DIRECTLY INFLUENCE---SERVICES----WAS NEVER REMOTELY LOWFLATIONARY</a:t>
            </a:r>
            <a:endParaRPr lang="en-US" sz="2800" dirty="0"/>
          </a:p>
          <a:p>
            <a:r>
              <a:rPr lang="en-US" dirty="0"/>
              <a:t> </a:t>
            </a:r>
          </a:p>
        </p:txBody>
      </p:sp>
      <p:pic>
        <p:nvPicPr>
          <p:cNvPr id="24578" name="Picture 2">
            <a:extLst>
              <a:ext uri="{FF2B5EF4-FFF2-40B4-BE49-F238E27FC236}">
                <a16:creationId xmlns:a16="http://schemas.microsoft.com/office/drawing/2014/main" id="{31A49E63-3664-D4D5-5A97-13A6632D62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8835" y="1469646"/>
            <a:ext cx="6997147" cy="525182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CA3D24F-DDF4-B329-288B-76165F23D862}"/>
              </a:ext>
            </a:extLst>
          </p:cNvPr>
          <p:cNvSpPr>
            <a:spLocks noGrp="1"/>
          </p:cNvSpPr>
          <p:nvPr>
            <p:ph type="sldNum" sz="quarter" idx="12"/>
          </p:nvPr>
        </p:nvSpPr>
        <p:spPr/>
        <p:txBody>
          <a:bodyPr/>
          <a:lstStyle/>
          <a:p>
            <a:fld id="{A5BD71A7-5C9D-4EEB-99A3-0ABB6C5E3610}" type="slidenum">
              <a:rPr lang="en-US" smtClean="0"/>
              <a:t>29</a:t>
            </a:fld>
            <a:endParaRPr lang="en-US"/>
          </a:p>
        </p:txBody>
      </p:sp>
      <p:sp>
        <p:nvSpPr>
          <p:cNvPr id="6" name="TextBox 5">
            <a:extLst>
              <a:ext uri="{FF2B5EF4-FFF2-40B4-BE49-F238E27FC236}">
                <a16:creationId xmlns:a16="http://schemas.microsoft.com/office/drawing/2014/main" id="{16DDE095-A3A6-93AE-2E72-7CACFDDE1010}"/>
              </a:ext>
            </a:extLst>
          </p:cNvPr>
          <p:cNvSpPr txBox="1"/>
          <p:nvPr/>
        </p:nvSpPr>
        <p:spPr>
          <a:xfrm>
            <a:off x="106017" y="1338470"/>
            <a:ext cx="4638261" cy="3170099"/>
          </a:xfrm>
          <a:prstGeom prst="rect">
            <a:avLst/>
          </a:prstGeom>
          <a:noFill/>
        </p:spPr>
        <p:txBody>
          <a:bodyPr wrap="square">
            <a:spAutoFit/>
          </a:bodyPr>
          <a:lstStyle/>
          <a:p>
            <a:r>
              <a:rPr lang="en-US" sz="2000" b="1" i="1" dirty="0"/>
              <a:t>Per Annum Increase, PCE Deflator For Services, 1971-2022:</a:t>
            </a:r>
          </a:p>
          <a:p>
            <a:endParaRPr lang="en-US" sz="2000" dirty="0"/>
          </a:p>
          <a:p>
            <a:pPr>
              <a:buFont typeface="Arial" panose="020B0604020202020204" pitchFamily="34" charset="0"/>
              <a:buChar char="•"/>
            </a:pPr>
            <a:r>
              <a:rPr lang="en-US" sz="2000" dirty="0"/>
              <a:t>1971-1995: 5.6%;</a:t>
            </a:r>
          </a:p>
          <a:p>
            <a:endParaRPr lang="en-US" sz="2000" dirty="0"/>
          </a:p>
          <a:p>
            <a:pPr>
              <a:buFont typeface="Arial" panose="020B0604020202020204" pitchFamily="34" charset="0"/>
              <a:buChar char="•"/>
            </a:pPr>
            <a:r>
              <a:rPr lang="en-US" sz="2000" dirty="0"/>
              <a:t>1995-2012: 2.7%;</a:t>
            </a:r>
          </a:p>
          <a:p>
            <a:endParaRPr lang="en-US" sz="2000" dirty="0"/>
          </a:p>
          <a:p>
            <a:pPr>
              <a:buFont typeface="Arial" panose="020B0604020202020204" pitchFamily="34" charset="0"/>
              <a:buChar char="•"/>
            </a:pPr>
            <a:r>
              <a:rPr lang="en-US" sz="2000" dirty="0"/>
              <a:t>2012-2019: 2.4%;</a:t>
            </a:r>
          </a:p>
          <a:p>
            <a:endParaRPr lang="en-US" sz="2000" dirty="0"/>
          </a:p>
          <a:p>
            <a:pPr>
              <a:buFont typeface="Arial" panose="020B0604020202020204" pitchFamily="34" charset="0"/>
              <a:buChar char="•"/>
            </a:pPr>
            <a:r>
              <a:rPr lang="en-US" sz="2000" dirty="0"/>
              <a:t>2019-2022: 3.2%</a:t>
            </a:r>
          </a:p>
        </p:txBody>
      </p:sp>
    </p:spTree>
    <p:extLst>
      <p:ext uri="{BB962C8B-B14F-4D97-AF65-F5344CB8AC3E}">
        <p14:creationId xmlns:p14="http://schemas.microsoft.com/office/powerpoint/2010/main" val="3720172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425A4E-38D1-481E-33A2-DABFD51DBF39}"/>
              </a:ext>
            </a:extLst>
          </p:cNvPr>
          <p:cNvSpPr txBox="1"/>
          <p:nvPr/>
        </p:nvSpPr>
        <p:spPr>
          <a:xfrm>
            <a:off x="0" y="231914"/>
            <a:ext cx="12192000" cy="1046440"/>
          </a:xfrm>
          <a:prstGeom prst="rect">
            <a:avLst/>
          </a:prstGeom>
          <a:noFill/>
        </p:spPr>
        <p:txBody>
          <a:bodyPr wrap="square">
            <a:spAutoFit/>
          </a:bodyPr>
          <a:lstStyle/>
          <a:p>
            <a:r>
              <a:rPr lang="en-US" sz="2600" b="1" i="1" dirty="0"/>
              <a:t>THIS IS NUTS, TOO: GROWTH OF FED BALANCE SHEET SINCE 2008 =18% PER ANNUM</a:t>
            </a:r>
            <a:endParaRPr lang="en-US" sz="2600" dirty="0"/>
          </a:p>
          <a:p>
            <a:r>
              <a:rPr lang="en-US" dirty="0"/>
              <a:t> </a:t>
            </a:r>
          </a:p>
          <a:p>
            <a:r>
              <a:rPr lang="en-US" dirty="0"/>
              <a:t> </a:t>
            </a:r>
          </a:p>
        </p:txBody>
      </p:sp>
      <p:sp>
        <p:nvSpPr>
          <p:cNvPr id="4" name="AutoShape 2">
            <a:extLst>
              <a:ext uri="{FF2B5EF4-FFF2-40B4-BE49-F238E27FC236}">
                <a16:creationId xmlns:a16="http://schemas.microsoft.com/office/drawing/2014/main" id="{1448D23E-D3E2-B72C-F9A2-5B11549AC174}"/>
              </a:ext>
            </a:extLst>
          </p:cNvPr>
          <p:cNvSpPr>
            <a:spLocks noChangeAspect="1" noChangeArrowheads="1"/>
          </p:cNvSpPr>
          <p:nvPr/>
        </p:nvSpPr>
        <p:spPr bwMode="auto">
          <a:xfrm>
            <a:off x="3154363" y="0"/>
            <a:ext cx="5883275" cy="685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a:extLst>
              <a:ext uri="{FF2B5EF4-FFF2-40B4-BE49-F238E27FC236}">
                <a16:creationId xmlns:a16="http://schemas.microsoft.com/office/drawing/2014/main" id="{F4FDA3A3-6C85-41CC-7FCB-40162EBDD8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7374" y="1278354"/>
            <a:ext cx="6586330" cy="535435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151EEA4E-CEF2-9072-566F-9792AB2B1ABE}"/>
              </a:ext>
            </a:extLst>
          </p:cNvPr>
          <p:cNvSpPr>
            <a:spLocks noGrp="1"/>
          </p:cNvSpPr>
          <p:nvPr>
            <p:ph type="sldNum" sz="quarter" idx="12"/>
          </p:nvPr>
        </p:nvSpPr>
        <p:spPr/>
        <p:txBody>
          <a:bodyPr/>
          <a:lstStyle/>
          <a:p>
            <a:fld id="{A5BD71A7-5C9D-4EEB-99A3-0ABB6C5E3610}" type="slidenum">
              <a:rPr lang="en-US" smtClean="0"/>
              <a:t>3</a:t>
            </a:fld>
            <a:endParaRPr lang="en-US"/>
          </a:p>
        </p:txBody>
      </p:sp>
      <p:sp>
        <p:nvSpPr>
          <p:cNvPr id="7" name="TextBox 6">
            <a:extLst>
              <a:ext uri="{FF2B5EF4-FFF2-40B4-BE49-F238E27FC236}">
                <a16:creationId xmlns:a16="http://schemas.microsoft.com/office/drawing/2014/main" id="{A2ACD289-107E-7A65-EEFC-FA20FC794EF2}"/>
              </a:ext>
            </a:extLst>
          </p:cNvPr>
          <p:cNvSpPr txBox="1"/>
          <p:nvPr/>
        </p:nvSpPr>
        <p:spPr>
          <a:xfrm>
            <a:off x="1" y="1278354"/>
            <a:ext cx="5552660" cy="3416320"/>
          </a:xfrm>
          <a:prstGeom prst="rect">
            <a:avLst/>
          </a:prstGeom>
          <a:noFill/>
        </p:spPr>
        <p:txBody>
          <a:bodyPr wrap="square">
            <a:spAutoFit/>
          </a:bodyPr>
          <a:lstStyle/>
          <a:p>
            <a:r>
              <a:rPr lang="en-US" sz="2400" b="1" i="1" dirty="0"/>
              <a:t>Fed’s Balance Sheet As A Percent Of GDP:</a:t>
            </a:r>
          </a:p>
          <a:p>
            <a:endParaRPr lang="en-US" sz="2400" dirty="0"/>
          </a:p>
          <a:p>
            <a:pPr>
              <a:buFont typeface="Arial" panose="020B0604020202020204" pitchFamily="34" charset="0"/>
              <a:buChar char="•"/>
            </a:pPr>
            <a:r>
              <a:rPr lang="en-US" sz="2400" dirty="0"/>
              <a:t>1986: 5.9%;</a:t>
            </a:r>
          </a:p>
          <a:p>
            <a:endParaRPr lang="en-US" sz="2400" dirty="0"/>
          </a:p>
          <a:p>
            <a:pPr>
              <a:buFont typeface="Arial" panose="020B0604020202020204" pitchFamily="34" charset="0"/>
              <a:buChar char="•"/>
            </a:pPr>
            <a:r>
              <a:rPr lang="en-US" sz="2400" dirty="0"/>
              <a:t>2009: 15.3%;</a:t>
            </a:r>
          </a:p>
          <a:p>
            <a:endParaRPr lang="en-US" sz="2400" dirty="0"/>
          </a:p>
          <a:p>
            <a:pPr>
              <a:buFont typeface="Arial" panose="020B0604020202020204" pitchFamily="34" charset="0"/>
              <a:buChar char="•"/>
            </a:pPr>
            <a:r>
              <a:rPr lang="en-US" sz="2400" dirty="0"/>
              <a:t>2014: 25.3%;</a:t>
            </a:r>
          </a:p>
          <a:p>
            <a:endParaRPr lang="en-US" sz="2400" dirty="0"/>
          </a:p>
          <a:p>
            <a:pPr>
              <a:buFont typeface="Arial" panose="020B0604020202020204" pitchFamily="34" charset="0"/>
              <a:buChar char="•"/>
            </a:pPr>
            <a:r>
              <a:rPr lang="en-US" sz="2400" dirty="0"/>
              <a:t>2021: 36.6%</a:t>
            </a:r>
          </a:p>
        </p:txBody>
      </p:sp>
    </p:spTree>
    <p:extLst>
      <p:ext uri="{BB962C8B-B14F-4D97-AF65-F5344CB8AC3E}">
        <p14:creationId xmlns:p14="http://schemas.microsoft.com/office/powerpoint/2010/main" val="30025264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8C4E6D-9CA7-8904-21A5-0BC0806E75C2}"/>
              </a:ext>
            </a:extLst>
          </p:cNvPr>
          <p:cNvSpPr txBox="1"/>
          <p:nvPr/>
        </p:nvSpPr>
        <p:spPr>
          <a:xfrm>
            <a:off x="145773" y="291548"/>
            <a:ext cx="11873949" cy="4555093"/>
          </a:xfrm>
          <a:prstGeom prst="rect">
            <a:avLst/>
          </a:prstGeom>
          <a:noFill/>
        </p:spPr>
        <p:txBody>
          <a:bodyPr wrap="square">
            <a:spAutoFit/>
          </a:bodyPr>
          <a:lstStyle/>
          <a:p>
            <a:pPr algn="ctr"/>
            <a:r>
              <a:rPr lang="en-US" sz="2800" b="1" i="1" dirty="0"/>
              <a:t>THE FED'S FEVERED MONEY-PUMPING TO PUSH UP INFLATION FROM BELOW DURING THE DECADE THROUGH 2019 WAS UNMITIGATED FOLLY</a:t>
            </a:r>
            <a:endParaRPr lang="en-US" sz="2800" dirty="0"/>
          </a:p>
          <a:p>
            <a:r>
              <a:rPr lang="en-US" dirty="0"/>
              <a:t> </a:t>
            </a:r>
          </a:p>
          <a:p>
            <a:r>
              <a:rPr lang="en-US" sz="2400" b="1" i="1" dirty="0"/>
              <a:t>Per Annum Increase In PCE Deflator And Components, Q4 2011-Q4 2019:</a:t>
            </a:r>
          </a:p>
          <a:p>
            <a:endParaRPr lang="en-US" sz="2400" dirty="0"/>
          </a:p>
          <a:p>
            <a:pPr>
              <a:buFont typeface="Arial" panose="020B0604020202020204" pitchFamily="34" charset="0"/>
              <a:buChar char="•"/>
            </a:pPr>
            <a:r>
              <a:rPr lang="en-US" sz="2400" dirty="0"/>
              <a:t>PCE Durables: </a:t>
            </a:r>
            <a:r>
              <a:rPr lang="en-US" sz="2400" b="1" i="1" dirty="0"/>
              <a:t>-2.01%;</a:t>
            </a:r>
          </a:p>
          <a:p>
            <a:endParaRPr lang="en-US" sz="2400" dirty="0"/>
          </a:p>
          <a:p>
            <a:pPr>
              <a:buFont typeface="Arial" panose="020B0604020202020204" pitchFamily="34" charset="0"/>
              <a:buChar char="•"/>
            </a:pPr>
            <a:r>
              <a:rPr lang="en-US" sz="2400" dirty="0"/>
              <a:t>PCE Nondurables: +0.11%;</a:t>
            </a:r>
          </a:p>
          <a:p>
            <a:endParaRPr lang="en-US" sz="2400" dirty="0"/>
          </a:p>
          <a:p>
            <a:pPr>
              <a:buFont typeface="Arial" panose="020B0604020202020204" pitchFamily="34" charset="0"/>
              <a:buChar char="•"/>
            </a:pPr>
            <a:r>
              <a:rPr lang="en-US" sz="2400" dirty="0"/>
              <a:t>PCE Services: +2.37%;</a:t>
            </a:r>
          </a:p>
          <a:p>
            <a:endParaRPr lang="en-US" sz="2400" dirty="0"/>
          </a:p>
          <a:p>
            <a:pPr>
              <a:buFont typeface="Arial" panose="020B0604020202020204" pitchFamily="34" charset="0"/>
              <a:buChar char="•"/>
            </a:pPr>
            <a:r>
              <a:rPr lang="en-US" sz="2400" dirty="0"/>
              <a:t>Overall PCE Deflator: </a:t>
            </a:r>
            <a:r>
              <a:rPr lang="en-US" sz="2400" b="1" i="1" dirty="0"/>
              <a:t>1.42%;</a:t>
            </a:r>
            <a:endParaRPr lang="en-US" sz="2400" dirty="0"/>
          </a:p>
        </p:txBody>
      </p:sp>
      <p:sp>
        <p:nvSpPr>
          <p:cNvPr id="4" name="Slide Number Placeholder 3">
            <a:extLst>
              <a:ext uri="{FF2B5EF4-FFF2-40B4-BE49-F238E27FC236}">
                <a16:creationId xmlns:a16="http://schemas.microsoft.com/office/drawing/2014/main" id="{4744C31A-6600-E52F-7B9D-1F6C4BD1EC55}"/>
              </a:ext>
            </a:extLst>
          </p:cNvPr>
          <p:cNvSpPr>
            <a:spLocks noGrp="1"/>
          </p:cNvSpPr>
          <p:nvPr>
            <p:ph type="sldNum" sz="quarter" idx="12"/>
          </p:nvPr>
        </p:nvSpPr>
        <p:spPr/>
        <p:txBody>
          <a:bodyPr/>
          <a:lstStyle/>
          <a:p>
            <a:fld id="{A5BD71A7-5C9D-4EEB-99A3-0ABB6C5E3610}" type="slidenum">
              <a:rPr lang="en-US" smtClean="0"/>
              <a:t>30</a:t>
            </a:fld>
            <a:endParaRPr lang="en-US"/>
          </a:p>
        </p:txBody>
      </p:sp>
    </p:spTree>
    <p:extLst>
      <p:ext uri="{BB962C8B-B14F-4D97-AF65-F5344CB8AC3E}">
        <p14:creationId xmlns:p14="http://schemas.microsoft.com/office/powerpoint/2010/main" val="2980937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C09501-B007-C420-F224-C86FEA88A6CE}"/>
              </a:ext>
            </a:extLst>
          </p:cNvPr>
          <p:cNvSpPr txBox="1"/>
          <p:nvPr/>
        </p:nvSpPr>
        <p:spPr>
          <a:xfrm>
            <a:off x="92765" y="185530"/>
            <a:ext cx="11754678" cy="1077218"/>
          </a:xfrm>
          <a:prstGeom prst="rect">
            <a:avLst/>
          </a:prstGeom>
          <a:noFill/>
        </p:spPr>
        <p:txBody>
          <a:bodyPr wrap="square">
            <a:spAutoFit/>
          </a:bodyPr>
          <a:lstStyle/>
          <a:p>
            <a:pPr algn="ctr"/>
            <a:r>
              <a:rPr lang="en-US" sz="2800" b="1" i="1" dirty="0"/>
              <a:t>THE LOW HEADLINE PCE DEFLATOR WAS THEREFORE A STATISTICAL FLUKE</a:t>
            </a:r>
            <a:endParaRPr lang="en-US" dirty="0"/>
          </a:p>
          <a:p>
            <a:endParaRPr lang="en-US" dirty="0"/>
          </a:p>
          <a:p>
            <a:pPr algn="ctr"/>
            <a:r>
              <a:rPr lang="en-US" b="1" i="1" dirty="0"/>
              <a:t>                                                                                                 PCE Deflator And Its Components, Q4 2011-Q4 2019 </a:t>
            </a:r>
            <a:endParaRPr lang="en-US" dirty="0"/>
          </a:p>
        </p:txBody>
      </p:sp>
      <p:pic>
        <p:nvPicPr>
          <p:cNvPr id="25602" name="Picture 2">
            <a:extLst>
              <a:ext uri="{FF2B5EF4-FFF2-40B4-BE49-F238E27FC236}">
                <a16:creationId xmlns:a16="http://schemas.microsoft.com/office/drawing/2014/main" id="{AC9EF6EE-2C89-E7A9-D5F8-FF66808C2C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6313" y="1443242"/>
            <a:ext cx="6891130" cy="541475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8595A20-78B0-BAB4-6124-A2FA4BE6FE21}"/>
              </a:ext>
            </a:extLst>
          </p:cNvPr>
          <p:cNvSpPr>
            <a:spLocks noGrp="1"/>
          </p:cNvSpPr>
          <p:nvPr>
            <p:ph type="sldNum" sz="quarter" idx="12"/>
          </p:nvPr>
        </p:nvSpPr>
        <p:spPr/>
        <p:txBody>
          <a:bodyPr/>
          <a:lstStyle/>
          <a:p>
            <a:fld id="{A5BD71A7-5C9D-4EEB-99A3-0ABB6C5E3610}" type="slidenum">
              <a:rPr lang="en-US" smtClean="0"/>
              <a:t>31</a:t>
            </a:fld>
            <a:endParaRPr lang="en-US"/>
          </a:p>
        </p:txBody>
      </p:sp>
      <p:sp>
        <p:nvSpPr>
          <p:cNvPr id="6" name="TextBox 5">
            <a:extLst>
              <a:ext uri="{FF2B5EF4-FFF2-40B4-BE49-F238E27FC236}">
                <a16:creationId xmlns:a16="http://schemas.microsoft.com/office/drawing/2014/main" id="{43C0ACDA-524E-9E42-84EE-6537268A820C}"/>
              </a:ext>
            </a:extLst>
          </p:cNvPr>
          <p:cNvSpPr txBox="1"/>
          <p:nvPr/>
        </p:nvSpPr>
        <p:spPr>
          <a:xfrm>
            <a:off x="0" y="967409"/>
            <a:ext cx="4545496" cy="3046988"/>
          </a:xfrm>
          <a:prstGeom prst="rect">
            <a:avLst/>
          </a:prstGeom>
          <a:noFill/>
        </p:spPr>
        <p:txBody>
          <a:bodyPr wrap="square">
            <a:spAutoFit/>
          </a:bodyPr>
          <a:lstStyle/>
          <a:p>
            <a:r>
              <a:rPr lang="en-US" sz="2400" dirty="0"/>
              <a:t>Fully 36% of the weight in the Fed’s preferred PCE deflator was accounted for by globally traded durable and nondurable goods, where indices were flat/falling for reasons having nothing to do with "</a:t>
            </a:r>
            <a:r>
              <a:rPr lang="en-US" sz="2400" dirty="0" err="1"/>
              <a:t>lowflation</a:t>
            </a:r>
            <a:r>
              <a:rPr lang="en-US" sz="2400" dirty="0"/>
              <a:t>" or insufficient monetary expansion</a:t>
            </a:r>
          </a:p>
        </p:txBody>
      </p:sp>
    </p:spTree>
    <p:extLst>
      <p:ext uri="{BB962C8B-B14F-4D97-AF65-F5344CB8AC3E}">
        <p14:creationId xmlns:p14="http://schemas.microsoft.com/office/powerpoint/2010/main" val="32749163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A327C7-DC8E-9C79-9525-CFBBD13517DF}"/>
              </a:ext>
            </a:extLst>
          </p:cNvPr>
          <p:cNvSpPr txBox="1"/>
          <p:nvPr/>
        </p:nvSpPr>
        <p:spPr>
          <a:xfrm>
            <a:off x="0" y="145774"/>
            <a:ext cx="11741426" cy="1077218"/>
          </a:xfrm>
          <a:prstGeom prst="rect">
            <a:avLst/>
          </a:prstGeom>
          <a:noFill/>
        </p:spPr>
        <p:txBody>
          <a:bodyPr wrap="square">
            <a:spAutoFit/>
          </a:bodyPr>
          <a:lstStyle/>
          <a:p>
            <a:pPr algn="ctr"/>
            <a:r>
              <a:rPr lang="en-US" sz="2800" b="1" i="1" dirty="0"/>
              <a:t>NOW THE INFLATIONARY CHICKENS ARE COMING HOME TO ROOST</a:t>
            </a:r>
            <a:endParaRPr lang="en-US" sz="2800" dirty="0"/>
          </a:p>
          <a:p>
            <a:r>
              <a:rPr lang="en-US" dirty="0"/>
              <a:t> </a:t>
            </a:r>
          </a:p>
          <a:p>
            <a:pPr algn="ctr"/>
            <a:r>
              <a:rPr lang="en-US" b="1" i="1" dirty="0"/>
              <a:t>                                                                                            Y/Y CPI Increase By Major Component, 2012-2022</a:t>
            </a:r>
            <a:endParaRPr lang="en-US" dirty="0"/>
          </a:p>
        </p:txBody>
      </p:sp>
      <p:pic>
        <p:nvPicPr>
          <p:cNvPr id="26626" name="Picture 2">
            <a:extLst>
              <a:ext uri="{FF2B5EF4-FFF2-40B4-BE49-F238E27FC236}">
                <a16:creationId xmlns:a16="http://schemas.microsoft.com/office/drawing/2014/main" id="{D39B9896-7770-3BB0-D587-1A080BFE13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5252" y="1222993"/>
            <a:ext cx="7035070" cy="54984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ECA6308-E16D-BD2F-915F-BCB12D5DD03A}"/>
              </a:ext>
            </a:extLst>
          </p:cNvPr>
          <p:cNvSpPr>
            <a:spLocks noGrp="1"/>
          </p:cNvSpPr>
          <p:nvPr>
            <p:ph type="sldNum" sz="quarter" idx="12"/>
          </p:nvPr>
        </p:nvSpPr>
        <p:spPr/>
        <p:txBody>
          <a:bodyPr/>
          <a:lstStyle/>
          <a:p>
            <a:fld id="{A5BD71A7-5C9D-4EEB-99A3-0ABB6C5E3610}" type="slidenum">
              <a:rPr lang="en-US" smtClean="0"/>
              <a:t>32</a:t>
            </a:fld>
            <a:endParaRPr lang="en-US"/>
          </a:p>
        </p:txBody>
      </p:sp>
      <p:sp>
        <p:nvSpPr>
          <p:cNvPr id="6" name="TextBox 5">
            <a:extLst>
              <a:ext uri="{FF2B5EF4-FFF2-40B4-BE49-F238E27FC236}">
                <a16:creationId xmlns:a16="http://schemas.microsoft.com/office/drawing/2014/main" id="{62C8D6FE-006A-91F1-17CD-DF1BEE685EA2}"/>
              </a:ext>
            </a:extLst>
          </p:cNvPr>
          <p:cNvSpPr txBox="1"/>
          <p:nvPr/>
        </p:nvSpPr>
        <p:spPr>
          <a:xfrm>
            <a:off x="0" y="848139"/>
            <a:ext cx="4464148" cy="4154984"/>
          </a:xfrm>
          <a:prstGeom prst="rect">
            <a:avLst/>
          </a:prstGeom>
          <a:noFill/>
        </p:spPr>
        <p:txBody>
          <a:bodyPr wrap="square">
            <a:spAutoFit/>
          </a:bodyPr>
          <a:lstStyle/>
          <a:p>
            <a:r>
              <a:rPr lang="en-US" sz="2400" b="1" i="1" dirty="0"/>
              <a:t>2012-2019 CPI Inflation CAGR Versus June 2022 Y/Y Increase:</a:t>
            </a:r>
          </a:p>
          <a:p>
            <a:endParaRPr lang="en-US" sz="2400" dirty="0"/>
          </a:p>
          <a:p>
            <a:pPr>
              <a:buFont typeface="Arial" panose="020B0604020202020204" pitchFamily="34" charset="0"/>
              <a:buChar char="•"/>
            </a:pPr>
            <a:r>
              <a:rPr lang="en-US" sz="2400" dirty="0"/>
              <a:t>CPI Durables: -1.13% vs. +8.40%;</a:t>
            </a:r>
          </a:p>
          <a:p>
            <a:endParaRPr lang="en-US" sz="2400" dirty="0"/>
          </a:p>
          <a:p>
            <a:pPr>
              <a:buFont typeface="Arial" panose="020B0604020202020204" pitchFamily="34" charset="0"/>
              <a:buChar char="•"/>
            </a:pPr>
            <a:r>
              <a:rPr lang="en-US" sz="2400" dirty="0"/>
              <a:t>CPI Nondurables: +0.37% vs. +16.20%;</a:t>
            </a:r>
          </a:p>
          <a:p>
            <a:endParaRPr lang="en-US" sz="2400" dirty="0"/>
          </a:p>
          <a:p>
            <a:pPr>
              <a:buFont typeface="Arial" panose="020B0604020202020204" pitchFamily="34" charset="0"/>
              <a:buChar char="•"/>
            </a:pPr>
            <a:r>
              <a:rPr lang="en-US" sz="2400" dirty="0"/>
              <a:t>CPI Services: +3.00% vs. +6.20%;</a:t>
            </a:r>
          </a:p>
          <a:p>
            <a:endParaRPr lang="en-US" sz="2400" dirty="0"/>
          </a:p>
          <a:p>
            <a:pPr>
              <a:buFont typeface="Arial" panose="020B0604020202020204" pitchFamily="34" charset="0"/>
              <a:buChar char="•"/>
            </a:pPr>
            <a:r>
              <a:rPr lang="en-US" sz="2400" dirty="0"/>
              <a:t>Headline CPI: +1.83% vs. +9.10%</a:t>
            </a:r>
          </a:p>
        </p:txBody>
      </p:sp>
    </p:spTree>
    <p:extLst>
      <p:ext uri="{BB962C8B-B14F-4D97-AF65-F5344CB8AC3E}">
        <p14:creationId xmlns:p14="http://schemas.microsoft.com/office/powerpoint/2010/main" val="655574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B37711-0359-38EE-7471-EE92D579B0C0}"/>
              </a:ext>
            </a:extLst>
          </p:cNvPr>
          <p:cNvSpPr txBox="1"/>
          <p:nvPr/>
        </p:nvSpPr>
        <p:spPr>
          <a:xfrm>
            <a:off x="119269" y="172278"/>
            <a:ext cx="11966713" cy="1231106"/>
          </a:xfrm>
          <a:prstGeom prst="rect">
            <a:avLst/>
          </a:prstGeom>
          <a:noFill/>
        </p:spPr>
        <p:txBody>
          <a:bodyPr wrap="square">
            <a:spAutoFit/>
          </a:bodyPr>
          <a:lstStyle/>
          <a:p>
            <a:pPr algn="ctr"/>
            <a:r>
              <a:rPr lang="en-US" b="1" i="1" dirty="0"/>
              <a:t>   </a:t>
            </a:r>
            <a:r>
              <a:rPr lang="en-US" sz="2800" b="1" i="1" dirty="0"/>
              <a:t>BUT THERE'S MORE.....HEDONICS!</a:t>
            </a:r>
            <a:endParaRPr lang="en-US" sz="2800" dirty="0"/>
          </a:p>
          <a:p>
            <a:r>
              <a:rPr lang="en-US" dirty="0"/>
              <a:t> </a:t>
            </a:r>
          </a:p>
          <a:p>
            <a:endParaRPr lang="en-US" sz="1000" dirty="0"/>
          </a:p>
          <a:p>
            <a:pPr algn="ctr"/>
            <a:r>
              <a:rPr lang="en-US" b="1" i="1" dirty="0"/>
              <a:t>                                                                                                                        CPI Index For New Autos, 1953-2020</a:t>
            </a:r>
            <a:endParaRPr lang="en-US" dirty="0"/>
          </a:p>
        </p:txBody>
      </p:sp>
      <p:pic>
        <p:nvPicPr>
          <p:cNvPr id="27650" name="Picture 2">
            <a:extLst>
              <a:ext uri="{FF2B5EF4-FFF2-40B4-BE49-F238E27FC236}">
                <a16:creationId xmlns:a16="http://schemas.microsoft.com/office/drawing/2014/main" id="{1B0D84F9-3C14-2AE2-913C-3C38303A3F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7040" y="1550505"/>
            <a:ext cx="7084960" cy="517097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8D87283-A563-406C-942E-E60DF35B1392}"/>
              </a:ext>
            </a:extLst>
          </p:cNvPr>
          <p:cNvSpPr>
            <a:spLocks noGrp="1"/>
          </p:cNvSpPr>
          <p:nvPr>
            <p:ph type="sldNum" sz="quarter" idx="12"/>
          </p:nvPr>
        </p:nvSpPr>
        <p:spPr/>
        <p:txBody>
          <a:bodyPr/>
          <a:lstStyle/>
          <a:p>
            <a:fld id="{A5BD71A7-5C9D-4EEB-99A3-0ABB6C5E3610}" type="slidenum">
              <a:rPr lang="en-US" smtClean="0"/>
              <a:t>33</a:t>
            </a:fld>
            <a:endParaRPr lang="en-US"/>
          </a:p>
        </p:txBody>
      </p:sp>
      <p:sp>
        <p:nvSpPr>
          <p:cNvPr id="6" name="TextBox 5">
            <a:extLst>
              <a:ext uri="{FF2B5EF4-FFF2-40B4-BE49-F238E27FC236}">
                <a16:creationId xmlns:a16="http://schemas.microsoft.com/office/drawing/2014/main" id="{244C6CE0-A9EC-7364-C373-DD05543188AA}"/>
              </a:ext>
            </a:extLst>
          </p:cNvPr>
          <p:cNvSpPr txBox="1"/>
          <p:nvPr/>
        </p:nvSpPr>
        <p:spPr>
          <a:xfrm>
            <a:off x="119270" y="1007165"/>
            <a:ext cx="4651514" cy="5940088"/>
          </a:xfrm>
          <a:prstGeom prst="rect">
            <a:avLst/>
          </a:prstGeom>
          <a:noFill/>
        </p:spPr>
        <p:txBody>
          <a:bodyPr wrap="square">
            <a:spAutoFit/>
          </a:bodyPr>
          <a:lstStyle/>
          <a:p>
            <a:pPr>
              <a:buFont typeface="Arial" panose="020B0604020202020204" pitchFamily="34" charset="0"/>
              <a:buChar char="•"/>
            </a:pPr>
            <a:r>
              <a:rPr lang="en-US" sz="2000" dirty="0"/>
              <a:t>Washington’s role in the above divergences is well illustrated by the CPI for new automobiles.</a:t>
            </a:r>
          </a:p>
          <a:p>
            <a:endParaRPr lang="en-US" sz="2000" dirty="0"/>
          </a:p>
          <a:p>
            <a:pPr>
              <a:buFont typeface="Arial" panose="020B0604020202020204" pitchFamily="34" charset="0"/>
              <a:buChar char="•"/>
            </a:pPr>
            <a:r>
              <a:rPr lang="en-US" sz="2000" dirty="0"/>
              <a:t>During the heyday of American prosperity over 1953-1971, new auto prices rose by just </a:t>
            </a:r>
            <a:r>
              <a:rPr lang="en-US" sz="2000" b="1" i="1" dirty="0"/>
              <a:t>1.0%</a:t>
            </a:r>
            <a:r>
              <a:rPr lang="en-US" sz="2000" dirty="0"/>
              <a:t> per annum.</a:t>
            </a:r>
          </a:p>
          <a:p>
            <a:endParaRPr lang="en-US" sz="2000" dirty="0"/>
          </a:p>
          <a:p>
            <a:pPr>
              <a:buFont typeface="Arial" panose="020B0604020202020204" pitchFamily="34" charset="0"/>
              <a:buChar char="•"/>
            </a:pPr>
            <a:r>
              <a:rPr lang="en-US" sz="2000" dirty="0"/>
              <a:t>But after the Fed was cut loose from its anchor to gold in August 1971, car prices soared, rising by </a:t>
            </a:r>
            <a:r>
              <a:rPr lang="en-US" sz="2000" b="1" i="1" dirty="0"/>
              <a:t>165%</a:t>
            </a:r>
            <a:r>
              <a:rPr lang="en-US" sz="2000" i="1" dirty="0"/>
              <a:t> </a:t>
            </a:r>
            <a:r>
              <a:rPr lang="en-US" sz="2000" dirty="0"/>
              <a:t>through 1997--- a </a:t>
            </a:r>
            <a:r>
              <a:rPr lang="en-US" sz="2000" b="1" i="1" dirty="0"/>
              <a:t>6.3%</a:t>
            </a:r>
            <a:r>
              <a:rPr lang="en-US" sz="2000" dirty="0"/>
              <a:t> per annum gain.</a:t>
            </a:r>
          </a:p>
          <a:p>
            <a:endParaRPr lang="en-US" sz="2000" dirty="0"/>
          </a:p>
          <a:p>
            <a:pPr>
              <a:buFont typeface="Arial" panose="020B0604020202020204" pitchFamily="34" charset="0"/>
              <a:buChar char="•"/>
            </a:pPr>
            <a:r>
              <a:rPr lang="en-US" sz="2000" dirty="0"/>
              <a:t>But according to the BLS, something unusual happened after the mid-1990s: Auto inflation purportedly disappeared entirely, with the CPI for new vehicles rising by just</a:t>
            </a:r>
            <a:r>
              <a:rPr lang="en-US" sz="2000" b="1" i="1" dirty="0"/>
              <a:t> 0.15%</a:t>
            </a:r>
            <a:r>
              <a:rPr lang="en-US" sz="2000" b="1" dirty="0"/>
              <a:t> </a:t>
            </a:r>
            <a:r>
              <a:rPr lang="en-US" sz="2000" dirty="0"/>
              <a:t>per annum between 1997 and 2020.</a:t>
            </a:r>
          </a:p>
        </p:txBody>
      </p:sp>
    </p:spTree>
    <p:extLst>
      <p:ext uri="{BB962C8B-B14F-4D97-AF65-F5344CB8AC3E}">
        <p14:creationId xmlns:p14="http://schemas.microsoft.com/office/powerpoint/2010/main" val="17169368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A79867-4F38-309C-951F-03FB7B02A5C5}"/>
              </a:ext>
            </a:extLst>
          </p:cNvPr>
          <p:cNvSpPr txBox="1"/>
          <p:nvPr/>
        </p:nvSpPr>
        <p:spPr>
          <a:xfrm>
            <a:off x="-1" y="145774"/>
            <a:ext cx="11993217" cy="5970865"/>
          </a:xfrm>
          <a:prstGeom prst="rect">
            <a:avLst/>
          </a:prstGeom>
          <a:noFill/>
        </p:spPr>
        <p:txBody>
          <a:bodyPr wrap="square">
            <a:spAutoFit/>
          </a:bodyPr>
          <a:lstStyle/>
          <a:p>
            <a:pPr algn="ctr"/>
            <a:r>
              <a:rPr lang="en-US" sz="2800" b="1" i="1" dirty="0"/>
              <a:t>EXCEPT, EXCEPT. THE DRAMATIC FLATTENING TREND SHOWN ABOVE DIDN'T ACTUALLY HAPPEN</a:t>
            </a:r>
            <a:endParaRPr lang="en-US" sz="2800" dirty="0"/>
          </a:p>
          <a:p>
            <a:r>
              <a:rPr lang="en-US" dirty="0"/>
              <a:t> </a:t>
            </a:r>
          </a:p>
          <a:p>
            <a:pPr>
              <a:buFont typeface="Arial" panose="020B0604020202020204" pitchFamily="34" charset="0"/>
              <a:buChar char="•"/>
            </a:pPr>
            <a:r>
              <a:rPr lang="en-US" sz="2800" dirty="0"/>
              <a:t>If we take the sticker price of a mainstream vehicle like the Ford Mustang Coupe, it rose from $15,355 in 1997 to $39,800 in 2020.</a:t>
            </a:r>
          </a:p>
          <a:p>
            <a:endParaRPr lang="en-US" sz="2800" dirty="0"/>
          </a:p>
          <a:p>
            <a:pPr>
              <a:buFont typeface="Arial" panose="020B0604020202020204" pitchFamily="34" charset="0"/>
              <a:buChar char="•"/>
            </a:pPr>
            <a:r>
              <a:rPr lang="en-US" sz="2800" dirty="0"/>
              <a:t>That’s a</a:t>
            </a:r>
            <a:r>
              <a:rPr lang="en-US" sz="2800" b="1" i="1" dirty="0"/>
              <a:t> 160%</a:t>
            </a:r>
            <a:r>
              <a:rPr lang="en-US" sz="2800" i="1" dirty="0"/>
              <a:t> </a:t>
            </a:r>
            <a:r>
              <a:rPr lang="en-US" sz="2800" dirty="0"/>
              <a:t>gain!</a:t>
            </a:r>
          </a:p>
          <a:p>
            <a:endParaRPr lang="en-US" sz="2800" dirty="0"/>
          </a:p>
          <a:p>
            <a:pPr>
              <a:buFont typeface="Arial" panose="020B0604020202020204" pitchFamily="34" charset="0"/>
              <a:buChar char="•"/>
            </a:pPr>
            <a:r>
              <a:rPr lang="en-US" sz="2800" dirty="0"/>
              <a:t>So the continuation of soaring prices in a major category of durable goods got transformed into “flat” by the hedonics mavens at the BLS.</a:t>
            </a:r>
          </a:p>
          <a:p>
            <a:endParaRPr lang="en-US" sz="2800" dirty="0"/>
          </a:p>
          <a:p>
            <a:pPr>
              <a:buFont typeface="Arial" panose="020B0604020202020204" pitchFamily="34" charset="0"/>
              <a:buChar char="•"/>
            </a:pPr>
            <a:r>
              <a:rPr lang="en-US" sz="2800" dirty="0"/>
              <a:t>Accordingly, the CPI auto index went up by just </a:t>
            </a:r>
            <a:r>
              <a:rPr lang="en-US" sz="2800" b="1" i="1" dirty="0"/>
              <a:t>3.5%</a:t>
            </a:r>
            <a:r>
              <a:rPr lang="en-US" sz="2800" dirty="0"/>
              <a:t> during that 23-year period when sticker prices of typical autos like the Ford Mustang were rising by </a:t>
            </a:r>
            <a:r>
              <a:rPr lang="en-US" sz="2800" b="1" i="1" dirty="0"/>
              <a:t>46X</a:t>
            </a:r>
            <a:r>
              <a:rPr lang="en-US" sz="2800" i="1" dirty="0"/>
              <a:t> </a:t>
            </a:r>
            <a:r>
              <a:rPr lang="en-US" sz="2800" dirty="0"/>
              <a:t>more.</a:t>
            </a:r>
          </a:p>
        </p:txBody>
      </p:sp>
      <p:sp>
        <p:nvSpPr>
          <p:cNvPr id="4" name="Slide Number Placeholder 3">
            <a:extLst>
              <a:ext uri="{FF2B5EF4-FFF2-40B4-BE49-F238E27FC236}">
                <a16:creationId xmlns:a16="http://schemas.microsoft.com/office/drawing/2014/main" id="{6AFB2D42-A7A5-096B-1F28-BE7BF0AF4DB1}"/>
              </a:ext>
            </a:extLst>
          </p:cNvPr>
          <p:cNvSpPr>
            <a:spLocks noGrp="1"/>
          </p:cNvSpPr>
          <p:nvPr>
            <p:ph type="sldNum" sz="quarter" idx="12"/>
          </p:nvPr>
        </p:nvSpPr>
        <p:spPr/>
        <p:txBody>
          <a:bodyPr/>
          <a:lstStyle/>
          <a:p>
            <a:fld id="{A5BD71A7-5C9D-4EEB-99A3-0ABB6C5E3610}" type="slidenum">
              <a:rPr lang="en-US" smtClean="0"/>
              <a:t>34</a:t>
            </a:fld>
            <a:endParaRPr lang="en-US"/>
          </a:p>
        </p:txBody>
      </p:sp>
    </p:spTree>
    <p:extLst>
      <p:ext uri="{BB962C8B-B14F-4D97-AF65-F5344CB8AC3E}">
        <p14:creationId xmlns:p14="http://schemas.microsoft.com/office/powerpoint/2010/main" val="24653793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DB63F1-C07C-85BB-BB0E-E022B0566F92}"/>
              </a:ext>
            </a:extLst>
          </p:cNvPr>
          <p:cNvSpPr txBox="1"/>
          <p:nvPr/>
        </p:nvSpPr>
        <p:spPr>
          <a:xfrm>
            <a:off x="92765" y="185530"/>
            <a:ext cx="11953461" cy="6494085"/>
          </a:xfrm>
          <a:prstGeom prst="rect">
            <a:avLst/>
          </a:prstGeom>
          <a:noFill/>
        </p:spPr>
        <p:txBody>
          <a:bodyPr wrap="square">
            <a:spAutoFit/>
          </a:bodyPr>
          <a:lstStyle/>
          <a:p>
            <a:pPr algn="ctr"/>
            <a:r>
              <a:rPr lang="en-US" b="1" i="1" dirty="0"/>
              <a:t>                                  </a:t>
            </a:r>
            <a:r>
              <a:rPr lang="en-US" sz="2800" b="1" i="1" dirty="0"/>
              <a:t>THIS GETS US TO THE FOLLY OF HEDONICS</a:t>
            </a:r>
          </a:p>
          <a:p>
            <a:pPr algn="ctr"/>
            <a:endParaRPr lang="en-US" sz="1400" dirty="0"/>
          </a:p>
          <a:p>
            <a:pPr>
              <a:buFont typeface="Arial" panose="020B0604020202020204" pitchFamily="34" charset="0"/>
              <a:buChar char="•"/>
            </a:pPr>
            <a:r>
              <a:rPr lang="en-US" dirty="0"/>
              <a:t>The only thing workers have to purchase their vehicles with is their paychecks—whether that vehicle has improvements like airbags, better brakes, fancy electronics and advanced entertainment systems or not.</a:t>
            </a:r>
          </a:p>
          <a:p>
            <a:pPr>
              <a:buFont typeface="Arial" panose="020B0604020202020204" pitchFamily="34" charset="0"/>
              <a:buChar char="•"/>
            </a:pPr>
            <a:r>
              <a:rPr lang="en-US" dirty="0"/>
              <a:t>Therefore, we have computed the number of hours and months of work that the average employee had to put on the clock in order to buy that iconic Ford Mustang Coupe in 1971, 1997 and 2020.</a:t>
            </a:r>
          </a:p>
          <a:p>
            <a:pPr>
              <a:buFont typeface="Arial" panose="020B0604020202020204" pitchFamily="34" charset="0"/>
              <a:buChar char="•"/>
            </a:pPr>
            <a:r>
              <a:rPr lang="en-US" dirty="0"/>
              <a:t>And that data is dispositive—it took double the amount of work in 2020 as it did in 1971.</a:t>
            </a:r>
          </a:p>
          <a:p>
            <a:endParaRPr lang="en-US" dirty="0"/>
          </a:p>
          <a:p>
            <a:r>
              <a:rPr lang="en-US" b="1" i="1" dirty="0"/>
              <a:t>Mustang Sticker Price:</a:t>
            </a:r>
            <a:endParaRPr lang="en-US" dirty="0"/>
          </a:p>
          <a:p>
            <a:pPr>
              <a:buFont typeface="Arial" panose="020B0604020202020204" pitchFamily="34" charset="0"/>
              <a:buChar char="•"/>
            </a:pPr>
            <a:r>
              <a:rPr lang="en-US" dirty="0"/>
              <a:t>1971: $3,006;</a:t>
            </a:r>
          </a:p>
          <a:p>
            <a:pPr>
              <a:buFont typeface="Arial" panose="020B0604020202020204" pitchFamily="34" charset="0"/>
              <a:buChar char="•"/>
            </a:pPr>
            <a:r>
              <a:rPr lang="en-US" dirty="0"/>
              <a:t>1997: $15,355;</a:t>
            </a:r>
          </a:p>
          <a:p>
            <a:pPr>
              <a:buFont typeface="Arial" panose="020B0604020202020204" pitchFamily="34" charset="0"/>
              <a:buChar char="•"/>
            </a:pPr>
            <a:r>
              <a:rPr lang="en-US" dirty="0"/>
              <a:t>2020: $39,880;</a:t>
            </a:r>
          </a:p>
          <a:p>
            <a:endParaRPr lang="en-US" dirty="0"/>
          </a:p>
          <a:p>
            <a:r>
              <a:rPr lang="en-US" b="1" i="1" dirty="0"/>
              <a:t>Average Hourly Wage/Hours Worked To Purchase Vehicle:</a:t>
            </a:r>
            <a:endParaRPr lang="en-US" dirty="0"/>
          </a:p>
          <a:p>
            <a:pPr>
              <a:buFont typeface="Arial" panose="020B0604020202020204" pitchFamily="34" charset="0"/>
              <a:buChar char="•"/>
            </a:pPr>
            <a:r>
              <a:rPr lang="en-US" dirty="0"/>
              <a:t>1971: $3.60/hour, 835 hours;</a:t>
            </a:r>
          </a:p>
          <a:p>
            <a:pPr>
              <a:buFont typeface="Arial" panose="020B0604020202020204" pitchFamily="34" charset="0"/>
              <a:buChar char="•"/>
            </a:pPr>
            <a:r>
              <a:rPr lang="en-US" dirty="0"/>
              <a:t>1997: $12.50/hour, 1,228 hours;</a:t>
            </a:r>
          </a:p>
          <a:p>
            <a:pPr>
              <a:buFont typeface="Arial" panose="020B0604020202020204" pitchFamily="34" charset="0"/>
              <a:buChar char="•"/>
            </a:pPr>
            <a:r>
              <a:rPr lang="en-US" dirty="0"/>
              <a:t>2020: $24.97/hour, 1,597 hours;</a:t>
            </a:r>
          </a:p>
          <a:p>
            <a:pPr>
              <a:buFont typeface="Arial" panose="020B0604020202020204" pitchFamily="34" charset="0"/>
              <a:buChar char="•"/>
            </a:pPr>
            <a:endParaRPr lang="en-US" dirty="0"/>
          </a:p>
          <a:p>
            <a:r>
              <a:rPr lang="en-US" b="1" i="1" dirty="0"/>
              <a:t>Average Annual Worker Hours/Months To Purchase Vehicle:</a:t>
            </a:r>
            <a:endParaRPr lang="en-US" dirty="0"/>
          </a:p>
          <a:p>
            <a:pPr>
              <a:buFont typeface="Arial" panose="020B0604020202020204" pitchFamily="34" charset="0"/>
              <a:buChar char="•"/>
            </a:pPr>
            <a:r>
              <a:rPr lang="en-US" dirty="0"/>
              <a:t>1971: 1,908 hours per year</a:t>
            </a:r>
            <a:r>
              <a:rPr lang="en-US" b="1" i="1" dirty="0"/>
              <a:t>/5.3</a:t>
            </a:r>
            <a:r>
              <a:rPr lang="en-US" dirty="0"/>
              <a:t> months;</a:t>
            </a:r>
          </a:p>
          <a:p>
            <a:pPr>
              <a:buFont typeface="Arial" panose="020B0604020202020204" pitchFamily="34" charset="0"/>
              <a:buChar char="•"/>
            </a:pPr>
            <a:r>
              <a:rPr lang="en-US" dirty="0"/>
              <a:t>1997: 1,800 hours per year</a:t>
            </a:r>
            <a:r>
              <a:rPr lang="en-US" b="1" i="1" dirty="0"/>
              <a:t>/8.2</a:t>
            </a:r>
            <a:r>
              <a:rPr lang="en-US" i="1" dirty="0"/>
              <a:t> </a:t>
            </a:r>
            <a:r>
              <a:rPr lang="en-US" dirty="0"/>
              <a:t>months;</a:t>
            </a:r>
          </a:p>
          <a:p>
            <a:pPr>
              <a:buFont typeface="Arial" panose="020B0604020202020204" pitchFamily="34" charset="0"/>
              <a:buChar char="•"/>
            </a:pPr>
            <a:r>
              <a:rPr lang="en-US" dirty="0"/>
              <a:t>2020: 1,778 hours per year/</a:t>
            </a:r>
            <a:r>
              <a:rPr lang="en-US" b="1" i="1" dirty="0"/>
              <a:t>10.8</a:t>
            </a:r>
            <a:r>
              <a:rPr lang="en-US" b="1" dirty="0"/>
              <a:t> </a:t>
            </a:r>
            <a:r>
              <a:rPr lang="en-US" dirty="0"/>
              <a:t>months;</a:t>
            </a:r>
          </a:p>
        </p:txBody>
      </p:sp>
      <p:sp>
        <p:nvSpPr>
          <p:cNvPr id="4" name="Slide Number Placeholder 3">
            <a:extLst>
              <a:ext uri="{FF2B5EF4-FFF2-40B4-BE49-F238E27FC236}">
                <a16:creationId xmlns:a16="http://schemas.microsoft.com/office/drawing/2014/main" id="{255BA936-6535-222F-9076-13C146C52EC8}"/>
              </a:ext>
            </a:extLst>
          </p:cNvPr>
          <p:cNvSpPr>
            <a:spLocks noGrp="1"/>
          </p:cNvSpPr>
          <p:nvPr>
            <p:ph type="sldNum" sz="quarter" idx="12"/>
          </p:nvPr>
        </p:nvSpPr>
        <p:spPr/>
        <p:txBody>
          <a:bodyPr/>
          <a:lstStyle/>
          <a:p>
            <a:fld id="{A5BD71A7-5C9D-4EEB-99A3-0ABB6C5E3610}" type="slidenum">
              <a:rPr lang="en-US" smtClean="0"/>
              <a:t>35</a:t>
            </a:fld>
            <a:endParaRPr lang="en-US"/>
          </a:p>
        </p:txBody>
      </p:sp>
    </p:spTree>
    <p:extLst>
      <p:ext uri="{BB962C8B-B14F-4D97-AF65-F5344CB8AC3E}">
        <p14:creationId xmlns:p14="http://schemas.microsoft.com/office/powerpoint/2010/main" val="35907744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81819F-6074-A8A5-50AA-78AE7735FF76}"/>
              </a:ext>
            </a:extLst>
          </p:cNvPr>
          <p:cNvSpPr txBox="1"/>
          <p:nvPr/>
        </p:nvSpPr>
        <p:spPr>
          <a:xfrm>
            <a:off x="0" y="185531"/>
            <a:ext cx="12192000" cy="954107"/>
          </a:xfrm>
          <a:prstGeom prst="rect">
            <a:avLst/>
          </a:prstGeom>
          <a:noFill/>
        </p:spPr>
        <p:txBody>
          <a:bodyPr wrap="square">
            <a:spAutoFit/>
          </a:bodyPr>
          <a:lstStyle/>
          <a:p>
            <a:r>
              <a:rPr lang="en-US" b="1" i="1" dirty="0"/>
              <a:t>  </a:t>
            </a:r>
            <a:r>
              <a:rPr lang="en-US" sz="2800" b="1" i="1" dirty="0"/>
              <a:t>THERE'S MORE---WOULD YOU LIKE SOME JUNK TOYS WITH YOUR HEDONICS?</a:t>
            </a:r>
          </a:p>
          <a:p>
            <a:endParaRPr lang="en-US" sz="1000" dirty="0"/>
          </a:p>
          <a:p>
            <a:pPr algn="ctr"/>
            <a:r>
              <a:rPr lang="en-US" b="1" i="1" dirty="0"/>
              <a:t>                                                                                                  CPI Index for Toys, 1978-2019</a:t>
            </a:r>
            <a:endParaRPr lang="en-US" dirty="0"/>
          </a:p>
        </p:txBody>
      </p:sp>
      <p:pic>
        <p:nvPicPr>
          <p:cNvPr id="28674" name="Picture 2">
            <a:extLst>
              <a:ext uri="{FF2B5EF4-FFF2-40B4-BE49-F238E27FC236}">
                <a16:creationId xmlns:a16="http://schemas.microsoft.com/office/drawing/2014/main" id="{2B1E510B-FF80-5D07-5F59-951799F32A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3878" y="1338470"/>
            <a:ext cx="6374296" cy="533399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355CE31-A558-D21E-8A64-B47D53C2C263}"/>
              </a:ext>
            </a:extLst>
          </p:cNvPr>
          <p:cNvSpPr>
            <a:spLocks noGrp="1"/>
          </p:cNvSpPr>
          <p:nvPr>
            <p:ph type="sldNum" sz="quarter" idx="12"/>
          </p:nvPr>
        </p:nvSpPr>
        <p:spPr/>
        <p:txBody>
          <a:bodyPr/>
          <a:lstStyle/>
          <a:p>
            <a:fld id="{A5BD71A7-5C9D-4EEB-99A3-0ABB6C5E3610}" type="slidenum">
              <a:rPr lang="en-US" smtClean="0"/>
              <a:t>36</a:t>
            </a:fld>
            <a:endParaRPr lang="en-US"/>
          </a:p>
        </p:txBody>
      </p:sp>
      <p:sp>
        <p:nvSpPr>
          <p:cNvPr id="6" name="TextBox 5">
            <a:extLst>
              <a:ext uri="{FF2B5EF4-FFF2-40B4-BE49-F238E27FC236}">
                <a16:creationId xmlns:a16="http://schemas.microsoft.com/office/drawing/2014/main" id="{14C9B020-F97F-2B91-8520-9F35A1B4E28A}"/>
              </a:ext>
            </a:extLst>
          </p:cNvPr>
          <p:cNvSpPr txBox="1"/>
          <p:nvPr/>
        </p:nvSpPr>
        <p:spPr>
          <a:xfrm>
            <a:off x="0" y="808384"/>
            <a:ext cx="5353878" cy="5793894"/>
          </a:xfrm>
          <a:prstGeom prst="rect">
            <a:avLst/>
          </a:prstGeom>
          <a:noFill/>
        </p:spPr>
        <p:txBody>
          <a:bodyPr wrap="square">
            <a:spAutoFit/>
          </a:bodyPr>
          <a:lstStyle/>
          <a:p>
            <a:endParaRPr lang="en-US" sz="1050" dirty="0"/>
          </a:p>
          <a:p>
            <a:pPr>
              <a:buFont typeface="Arial" panose="020B0604020202020204" pitchFamily="34" charset="0"/>
              <a:buChar char="•"/>
            </a:pPr>
            <a:r>
              <a:rPr lang="en-US" sz="2000" dirty="0"/>
              <a:t>Consistently applied hedonics might have actually required</a:t>
            </a:r>
            <a:r>
              <a:rPr lang="en-US" sz="2000" b="1" i="1" dirty="0"/>
              <a:t> upward adjustment</a:t>
            </a:r>
            <a:r>
              <a:rPr lang="en-US" sz="2000" b="1" dirty="0"/>
              <a:t> </a:t>
            </a:r>
            <a:r>
              <a:rPr lang="en-US" sz="2000" dirty="0"/>
              <a:t>of nominal prices owing to the dramatic declines in quality and durability of Chinese products.</a:t>
            </a:r>
          </a:p>
          <a:p>
            <a:endParaRPr lang="en-US" sz="2000" dirty="0"/>
          </a:p>
          <a:p>
            <a:pPr>
              <a:buFont typeface="Arial" panose="020B0604020202020204" pitchFamily="34" charset="0"/>
              <a:buChar char="•"/>
            </a:pPr>
            <a:r>
              <a:rPr lang="en-US" sz="2000" dirty="0"/>
              <a:t>Yet the BLS says between Q4 1996 and Q4 2019 the index for toy prices plunged by </a:t>
            </a:r>
            <a:r>
              <a:rPr lang="en-US" sz="2000" b="1" i="1" dirty="0"/>
              <a:t>76%! </a:t>
            </a:r>
          </a:p>
          <a:p>
            <a:endParaRPr lang="en-US" sz="2000" dirty="0"/>
          </a:p>
          <a:p>
            <a:pPr>
              <a:buFont typeface="Arial" panose="020B0604020202020204" pitchFamily="34" charset="0"/>
              <a:buChar char="•"/>
            </a:pPr>
            <a:r>
              <a:rPr lang="en-US" sz="2000" dirty="0"/>
              <a:t>But that out-of-this-world </a:t>
            </a:r>
            <a:r>
              <a:rPr lang="en-US" sz="2000" b="1" i="1" dirty="0"/>
              <a:t>-6.1</a:t>
            </a:r>
            <a:r>
              <a:rPr lang="en-US" sz="2000" dirty="0"/>
              <a:t> per annum drop doesn't remotely measures apples-to-apples.</a:t>
            </a:r>
          </a:p>
          <a:p>
            <a:endParaRPr lang="en-US" sz="2000" dirty="0"/>
          </a:p>
          <a:p>
            <a:pPr>
              <a:buFont typeface="Arial" panose="020B0604020202020204" pitchFamily="34" charset="0"/>
              <a:buChar char="•"/>
            </a:pPr>
            <a:r>
              <a:rPr lang="en-US" sz="2000" dirty="0"/>
              <a:t>When toys were still made in the US between 1978 and 1996, the CPI toys index rose by 69% or</a:t>
            </a:r>
            <a:r>
              <a:rPr lang="en-US" sz="2000" b="1" i="1" dirty="0"/>
              <a:t> 3.0% </a:t>
            </a:r>
            <a:r>
              <a:rPr lang="en-US" sz="2000" dirty="0"/>
              <a:t>per annum.</a:t>
            </a:r>
          </a:p>
          <a:p>
            <a:endParaRPr lang="en-US" sz="2000" dirty="0"/>
          </a:p>
          <a:p>
            <a:pPr>
              <a:buFont typeface="Arial" panose="020B0604020202020204" pitchFamily="34" charset="0"/>
              <a:buChar char="•"/>
            </a:pPr>
            <a:r>
              <a:rPr lang="en-US" sz="2000" dirty="0"/>
              <a:t>The crash thereafter was China labor arbitrage plus the substitution of plastic junk for the sturdier American-made toys of yesteryear.</a:t>
            </a:r>
          </a:p>
        </p:txBody>
      </p:sp>
    </p:spTree>
    <p:extLst>
      <p:ext uri="{BB962C8B-B14F-4D97-AF65-F5344CB8AC3E}">
        <p14:creationId xmlns:p14="http://schemas.microsoft.com/office/powerpoint/2010/main" val="41490201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7DDF70-EC38-9566-3838-CB5EE986B3DF}"/>
              </a:ext>
            </a:extLst>
          </p:cNvPr>
          <p:cNvSpPr txBox="1"/>
          <p:nvPr/>
        </p:nvSpPr>
        <p:spPr>
          <a:xfrm>
            <a:off x="119270" y="238540"/>
            <a:ext cx="11887200" cy="5724644"/>
          </a:xfrm>
          <a:prstGeom prst="rect">
            <a:avLst/>
          </a:prstGeom>
          <a:noFill/>
        </p:spPr>
        <p:txBody>
          <a:bodyPr wrap="square">
            <a:spAutoFit/>
          </a:bodyPr>
          <a:lstStyle/>
          <a:p>
            <a:pPr algn="ctr"/>
            <a:r>
              <a:rPr lang="en-US" sz="2800" b="1" i="1" dirty="0"/>
              <a:t>HE FOLLY OF INFLATION TARGETING IN ONE COUNTRY</a:t>
            </a:r>
          </a:p>
          <a:p>
            <a:endParaRPr lang="en-US" dirty="0"/>
          </a:p>
          <a:p>
            <a:pPr>
              <a:buFont typeface="Arial" panose="020B0604020202020204" pitchFamily="34" charset="0"/>
              <a:buChar char="•"/>
            </a:pPr>
            <a:r>
              <a:rPr lang="en-US" sz="2000" dirty="0"/>
              <a:t>What we are getting at is that there is so much noise and arbitrariness in the CPI and PCE deflator that the very idea of targeting the general price level to a 2.00% gain per annum is just paint-by-the-numbers folly.</a:t>
            </a:r>
          </a:p>
          <a:p>
            <a:endParaRPr lang="en-US" sz="2000" dirty="0"/>
          </a:p>
          <a:p>
            <a:pPr>
              <a:buFont typeface="Arial" panose="020B0604020202020204" pitchFamily="34" charset="0"/>
              <a:buChar char="•"/>
            </a:pPr>
            <a:r>
              <a:rPr lang="en-US" sz="2000" dirty="0"/>
              <a:t>The government statistical agencies cannot measure inflation even remotely accurately, and in today’s global market-driven economy, the Fed’s flimsy interest rate tools can not impact it effectively and reliably anyway.</a:t>
            </a:r>
          </a:p>
          <a:p>
            <a:endParaRPr lang="en-US" sz="2000" dirty="0"/>
          </a:p>
          <a:p>
            <a:pPr>
              <a:buFont typeface="Arial" panose="020B0604020202020204" pitchFamily="34" charset="0"/>
              <a:buChar char="•"/>
            </a:pPr>
            <a:r>
              <a:rPr lang="en-US" sz="2000" dirty="0"/>
              <a:t>The idea of controlling goods and services inflation in one country is just plain nonsense---since inflation and deflation are transmitted globally.</a:t>
            </a:r>
          </a:p>
          <a:p>
            <a:endParaRPr lang="en-US" sz="2000" dirty="0"/>
          </a:p>
          <a:p>
            <a:pPr>
              <a:buFont typeface="Arial" panose="020B0604020202020204" pitchFamily="34" charset="0"/>
              <a:buChar char="•"/>
            </a:pPr>
            <a:r>
              <a:rPr lang="en-US" sz="2000" dirty="0"/>
              <a:t>Self-evidently, the Fed has little direct influence on the price for globally sourced energy and food, which account for 8.7% and 13.4% of the CPI, respectively.</a:t>
            </a:r>
          </a:p>
          <a:p>
            <a:endParaRPr lang="en-US" sz="2000" dirty="0"/>
          </a:p>
          <a:p>
            <a:pPr>
              <a:buFont typeface="Arial" panose="020B0604020202020204" pitchFamily="34" charset="0"/>
              <a:buChar char="•"/>
            </a:pPr>
            <a:r>
              <a:rPr lang="en-US" sz="2000" dirty="0"/>
              <a:t>But it clearly doesn’t stop there: The Fed can’t directly impact the inflation rate for OER, either, which accounts for another 24% of the CPI.</a:t>
            </a:r>
          </a:p>
          <a:p>
            <a:endParaRPr lang="en-US" sz="2000" dirty="0"/>
          </a:p>
          <a:p>
            <a:pPr>
              <a:buFont typeface="Arial" panose="020B0604020202020204" pitchFamily="34" charset="0"/>
              <a:buChar char="•"/>
            </a:pPr>
            <a:r>
              <a:rPr lang="en-US" sz="2000" dirty="0"/>
              <a:t>The latter's just finger in the air guesstimate of the Washington’s green eye-shades.</a:t>
            </a:r>
          </a:p>
        </p:txBody>
      </p:sp>
      <p:sp>
        <p:nvSpPr>
          <p:cNvPr id="4" name="Slide Number Placeholder 3">
            <a:extLst>
              <a:ext uri="{FF2B5EF4-FFF2-40B4-BE49-F238E27FC236}">
                <a16:creationId xmlns:a16="http://schemas.microsoft.com/office/drawing/2014/main" id="{A071B62A-9996-0BB6-A49D-EED076BC3DCD}"/>
              </a:ext>
            </a:extLst>
          </p:cNvPr>
          <p:cNvSpPr>
            <a:spLocks noGrp="1"/>
          </p:cNvSpPr>
          <p:nvPr>
            <p:ph type="sldNum" sz="quarter" idx="12"/>
          </p:nvPr>
        </p:nvSpPr>
        <p:spPr/>
        <p:txBody>
          <a:bodyPr/>
          <a:lstStyle/>
          <a:p>
            <a:fld id="{A5BD71A7-5C9D-4EEB-99A3-0ABB6C5E3610}" type="slidenum">
              <a:rPr lang="en-US" smtClean="0"/>
              <a:t>37</a:t>
            </a:fld>
            <a:endParaRPr lang="en-US" dirty="0"/>
          </a:p>
        </p:txBody>
      </p:sp>
    </p:spTree>
    <p:extLst>
      <p:ext uri="{BB962C8B-B14F-4D97-AF65-F5344CB8AC3E}">
        <p14:creationId xmlns:p14="http://schemas.microsoft.com/office/powerpoint/2010/main" val="6836984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14C423-3CB3-2F67-3066-9DADAF0C5C67}"/>
              </a:ext>
            </a:extLst>
          </p:cNvPr>
          <p:cNvSpPr txBox="1"/>
          <p:nvPr/>
        </p:nvSpPr>
        <p:spPr>
          <a:xfrm>
            <a:off x="92765" y="106017"/>
            <a:ext cx="12099235" cy="5539978"/>
          </a:xfrm>
          <a:prstGeom prst="rect">
            <a:avLst/>
          </a:prstGeom>
          <a:noFill/>
        </p:spPr>
        <p:txBody>
          <a:bodyPr wrap="square">
            <a:spAutoFit/>
          </a:bodyPr>
          <a:lstStyle/>
          <a:p>
            <a:pPr algn="ctr"/>
            <a:r>
              <a:rPr lang="en-US" sz="2800" b="1" i="1" dirty="0"/>
              <a:t>FINALLY, MIND THE "STICKY" VERSUS "FLEXIBLE" CPI---THEY ARE BOTH NOW SOARING</a:t>
            </a:r>
            <a:endParaRPr lang="en-US" sz="2800" dirty="0"/>
          </a:p>
          <a:p>
            <a:r>
              <a:rPr lang="en-US" dirty="0"/>
              <a:t> </a:t>
            </a:r>
          </a:p>
          <a:p>
            <a:pPr>
              <a:buFont typeface="Arial" panose="020B0604020202020204" pitchFamily="34" charset="0"/>
              <a:buChar char="•"/>
            </a:pPr>
            <a:r>
              <a:rPr lang="en-US" sz="2000" dirty="0"/>
              <a:t>The “sticky price CPI” accounts for about 70% of the weight in the CPI index.</a:t>
            </a:r>
          </a:p>
          <a:p>
            <a:endParaRPr lang="en-US" sz="2000" dirty="0"/>
          </a:p>
          <a:p>
            <a:pPr>
              <a:buFont typeface="Arial" panose="020B0604020202020204" pitchFamily="34" charset="0"/>
              <a:buChar char="•"/>
            </a:pPr>
            <a:r>
              <a:rPr lang="en-US" sz="2000" dirty="0"/>
              <a:t>The “flexible price CPI” accounts for the other 30%.</a:t>
            </a:r>
          </a:p>
          <a:p>
            <a:endParaRPr lang="en-US" sz="2000" dirty="0"/>
          </a:p>
          <a:p>
            <a:r>
              <a:rPr lang="en-US" sz="2000" dirty="0"/>
              <a:t>So the Atlanta Fed calls a CPI component “sticky” if the price of items change less often, on average, than every </a:t>
            </a:r>
            <a:r>
              <a:rPr lang="en-US" sz="2000" b="1" i="1" dirty="0"/>
              <a:t>4.3 months. </a:t>
            </a:r>
            <a:r>
              <a:rPr lang="en-US" sz="2000" dirty="0"/>
              <a:t>For example, on average---</a:t>
            </a:r>
          </a:p>
          <a:p>
            <a:endParaRPr lang="en-US" sz="2000" dirty="0"/>
          </a:p>
          <a:p>
            <a:pPr>
              <a:buFont typeface="Arial" panose="020B0604020202020204" pitchFamily="34" charset="0"/>
              <a:buChar char="•"/>
            </a:pPr>
            <a:r>
              <a:rPr lang="en-US" sz="2000" dirty="0"/>
              <a:t>OER price adjustments occur every </a:t>
            </a:r>
            <a:r>
              <a:rPr lang="en-US" sz="2000" b="1" i="1" dirty="0"/>
              <a:t>11.0</a:t>
            </a:r>
            <a:r>
              <a:rPr lang="en-US" sz="2000" dirty="0"/>
              <a:t> months.</a:t>
            </a:r>
          </a:p>
          <a:p>
            <a:endParaRPr lang="en-US" sz="2000" dirty="0"/>
          </a:p>
          <a:p>
            <a:pPr>
              <a:buFont typeface="Arial" panose="020B0604020202020204" pitchFamily="34" charset="0"/>
              <a:buChar char="•"/>
            </a:pPr>
            <a:r>
              <a:rPr lang="en-US" sz="2000" dirty="0"/>
              <a:t>Food away from home price adjustments occur every </a:t>
            </a:r>
            <a:r>
              <a:rPr lang="en-US" sz="2000" b="1" i="1" dirty="0"/>
              <a:t>10.7 months</a:t>
            </a:r>
            <a:r>
              <a:rPr lang="en-US" sz="2000" dirty="0"/>
              <a:t>.</a:t>
            </a:r>
          </a:p>
          <a:p>
            <a:endParaRPr lang="en-US" sz="2000" dirty="0"/>
          </a:p>
          <a:p>
            <a:pPr>
              <a:buFont typeface="Arial" panose="020B0604020202020204" pitchFamily="34" charset="0"/>
              <a:buChar char="•"/>
            </a:pPr>
            <a:r>
              <a:rPr lang="en-US" sz="2000" dirty="0"/>
              <a:t>Public transportation costs, which soared more than 23% from a year ago in June, occur only every</a:t>
            </a:r>
            <a:r>
              <a:rPr lang="en-US" sz="2000" b="1" i="1" dirty="0"/>
              <a:t> 9.4 months.</a:t>
            </a:r>
          </a:p>
          <a:p>
            <a:endParaRPr lang="en-US" sz="2000" dirty="0"/>
          </a:p>
          <a:p>
            <a:pPr>
              <a:buFont typeface="Arial" panose="020B0604020202020204" pitchFamily="34" charset="0"/>
              <a:buChar char="•"/>
            </a:pPr>
            <a:r>
              <a:rPr lang="en-US" sz="2000" dirty="0"/>
              <a:t>Medical services price adjustments happen every </a:t>
            </a:r>
            <a:r>
              <a:rPr lang="en-US" sz="2000" b="1" i="1" dirty="0"/>
              <a:t>14 months.</a:t>
            </a:r>
            <a:endParaRPr lang="en-US" sz="2000" dirty="0"/>
          </a:p>
        </p:txBody>
      </p:sp>
      <p:sp>
        <p:nvSpPr>
          <p:cNvPr id="4" name="Slide Number Placeholder 3">
            <a:extLst>
              <a:ext uri="{FF2B5EF4-FFF2-40B4-BE49-F238E27FC236}">
                <a16:creationId xmlns:a16="http://schemas.microsoft.com/office/drawing/2014/main" id="{21BD5E7A-5DD4-A744-DDF1-3F7316D322D9}"/>
              </a:ext>
            </a:extLst>
          </p:cNvPr>
          <p:cNvSpPr>
            <a:spLocks noGrp="1"/>
          </p:cNvSpPr>
          <p:nvPr>
            <p:ph type="sldNum" sz="quarter" idx="12"/>
          </p:nvPr>
        </p:nvSpPr>
        <p:spPr/>
        <p:txBody>
          <a:bodyPr/>
          <a:lstStyle/>
          <a:p>
            <a:fld id="{A5BD71A7-5C9D-4EEB-99A3-0ABB6C5E3610}" type="slidenum">
              <a:rPr lang="en-US" smtClean="0"/>
              <a:t>38</a:t>
            </a:fld>
            <a:endParaRPr lang="en-US"/>
          </a:p>
        </p:txBody>
      </p:sp>
    </p:spTree>
    <p:extLst>
      <p:ext uri="{BB962C8B-B14F-4D97-AF65-F5344CB8AC3E}">
        <p14:creationId xmlns:p14="http://schemas.microsoft.com/office/powerpoint/2010/main" val="1504828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8F036B-C96C-DF6A-847E-8E3ACA0E0A41}"/>
              </a:ext>
            </a:extLst>
          </p:cNvPr>
          <p:cNvSpPr txBox="1"/>
          <p:nvPr/>
        </p:nvSpPr>
        <p:spPr>
          <a:xfrm>
            <a:off x="106017" y="198784"/>
            <a:ext cx="12085983" cy="1077218"/>
          </a:xfrm>
          <a:prstGeom prst="rect">
            <a:avLst/>
          </a:prstGeom>
          <a:noFill/>
        </p:spPr>
        <p:txBody>
          <a:bodyPr wrap="square">
            <a:spAutoFit/>
          </a:bodyPr>
          <a:lstStyle/>
          <a:p>
            <a:pPr algn="ctr"/>
            <a:r>
              <a:rPr lang="en-US" sz="2800" b="1" i="1" dirty="0"/>
              <a:t>IN JUNE, THE STICKY PRICE INDEX HIT A 31-YEAR HIGH, RISING AT 5.6% Y/Y</a:t>
            </a:r>
            <a:endParaRPr lang="en-US" dirty="0"/>
          </a:p>
          <a:p>
            <a:endParaRPr lang="en-US" dirty="0"/>
          </a:p>
          <a:p>
            <a:pPr algn="ctr"/>
            <a:r>
              <a:rPr lang="en-US" b="1" i="1" dirty="0"/>
              <a:t>                                                                                                                         Y/Y Change In Sticky Price CPI</a:t>
            </a:r>
            <a:endParaRPr lang="en-US" dirty="0"/>
          </a:p>
        </p:txBody>
      </p:sp>
      <p:pic>
        <p:nvPicPr>
          <p:cNvPr id="29698" name="Picture 2">
            <a:extLst>
              <a:ext uri="{FF2B5EF4-FFF2-40B4-BE49-F238E27FC236}">
                <a16:creationId xmlns:a16="http://schemas.microsoft.com/office/drawing/2014/main" id="{AC9A606E-7A1A-7C66-7D8F-D9323B534E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7304" y="1448230"/>
            <a:ext cx="5261113" cy="521098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5DC565B5-F90B-54FA-AEB0-1EEF6CF78770}"/>
              </a:ext>
            </a:extLst>
          </p:cNvPr>
          <p:cNvSpPr>
            <a:spLocks noGrp="1"/>
          </p:cNvSpPr>
          <p:nvPr>
            <p:ph type="sldNum" sz="quarter" idx="12"/>
          </p:nvPr>
        </p:nvSpPr>
        <p:spPr/>
        <p:txBody>
          <a:bodyPr/>
          <a:lstStyle/>
          <a:p>
            <a:fld id="{A5BD71A7-5C9D-4EEB-99A3-0ABB6C5E3610}" type="slidenum">
              <a:rPr lang="en-US" smtClean="0"/>
              <a:t>39</a:t>
            </a:fld>
            <a:endParaRPr lang="en-US"/>
          </a:p>
        </p:txBody>
      </p:sp>
      <p:sp>
        <p:nvSpPr>
          <p:cNvPr id="6" name="TextBox 5">
            <a:extLst>
              <a:ext uri="{FF2B5EF4-FFF2-40B4-BE49-F238E27FC236}">
                <a16:creationId xmlns:a16="http://schemas.microsoft.com/office/drawing/2014/main" id="{E6FA82FF-CA49-A5A1-376A-F0F5B6A482EC}"/>
              </a:ext>
            </a:extLst>
          </p:cNvPr>
          <p:cNvSpPr txBox="1"/>
          <p:nvPr/>
        </p:nvSpPr>
        <p:spPr>
          <a:xfrm>
            <a:off x="106018" y="993913"/>
            <a:ext cx="5764696" cy="3816429"/>
          </a:xfrm>
          <a:prstGeom prst="rect">
            <a:avLst/>
          </a:prstGeom>
          <a:noFill/>
        </p:spPr>
        <p:txBody>
          <a:bodyPr wrap="square">
            <a:spAutoFit/>
          </a:bodyPr>
          <a:lstStyle/>
          <a:p>
            <a:pPr>
              <a:buFont typeface="Arial" panose="020B0604020202020204" pitchFamily="34" charset="0"/>
              <a:buChar char="•"/>
            </a:pPr>
            <a:endParaRPr lang="en-US" dirty="0"/>
          </a:p>
          <a:p>
            <a:pPr>
              <a:buFont typeface="Arial" panose="020B0604020202020204" pitchFamily="34" charset="0"/>
              <a:buChar char="•"/>
            </a:pPr>
            <a:r>
              <a:rPr lang="en-US" sz="2800" dirty="0"/>
              <a:t>That’s nearly double the Y/Y rate that has prevailed since 1997</a:t>
            </a:r>
          </a:p>
          <a:p>
            <a:pPr>
              <a:buFont typeface="Arial" panose="020B0604020202020204" pitchFamily="34" charset="0"/>
              <a:buChar char="•"/>
            </a:pPr>
            <a:endParaRPr lang="en-US" sz="2800" dirty="0"/>
          </a:p>
          <a:p>
            <a:pPr>
              <a:buFont typeface="Arial" panose="020B0604020202020204" pitchFamily="34" charset="0"/>
              <a:buChar char="•"/>
            </a:pPr>
            <a:r>
              <a:rPr lang="en-US" sz="2800" dirty="0"/>
              <a:t>This breakout suggests that inflation is already far more embedded than the Fed would like to admit, and has considerable momentum going forward.</a:t>
            </a:r>
          </a:p>
        </p:txBody>
      </p:sp>
    </p:spTree>
    <p:extLst>
      <p:ext uri="{BB962C8B-B14F-4D97-AF65-F5344CB8AC3E}">
        <p14:creationId xmlns:p14="http://schemas.microsoft.com/office/powerpoint/2010/main" val="191594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10C7C6-EF24-D0C2-3FBC-E3CF884D0AC8}"/>
              </a:ext>
            </a:extLst>
          </p:cNvPr>
          <p:cNvSpPr txBox="1"/>
          <p:nvPr/>
        </p:nvSpPr>
        <p:spPr>
          <a:xfrm>
            <a:off x="106017" y="198784"/>
            <a:ext cx="12085983" cy="2123658"/>
          </a:xfrm>
          <a:prstGeom prst="rect">
            <a:avLst/>
          </a:prstGeom>
          <a:noFill/>
        </p:spPr>
        <p:txBody>
          <a:bodyPr wrap="square">
            <a:spAutoFit/>
          </a:bodyPr>
          <a:lstStyle/>
          <a:p>
            <a:pPr algn="ctr"/>
            <a:r>
              <a:rPr lang="en-US" sz="2600" b="1" i="1" dirty="0"/>
              <a:t>INDEED, IF MONETARY AUTHORITIES COULD BE INDICTED FOR HEINOUS FINANCIAL CRIMES, THIS WOULD BE THE SMOKING GUN  </a:t>
            </a:r>
          </a:p>
          <a:p>
            <a:pPr algn="ctr"/>
            <a:r>
              <a:rPr lang="en-US" sz="2600" b="1" i="1" dirty="0"/>
              <a:t> </a:t>
            </a:r>
            <a:r>
              <a:rPr lang="en-US" sz="2600" b="1" dirty="0"/>
              <a:t> </a:t>
            </a:r>
          </a:p>
          <a:p>
            <a:r>
              <a:rPr lang="en-US" b="1" i="1" dirty="0"/>
              <a:t>						Inflation-Adjusted Fed Funds Rate, Feb.2008-June 2022</a:t>
            </a:r>
            <a:endParaRPr lang="en-US" dirty="0"/>
          </a:p>
          <a:p>
            <a:endParaRPr lang="en-US" dirty="0"/>
          </a:p>
          <a:p>
            <a:r>
              <a:rPr lang="en-US" dirty="0"/>
              <a:t> </a:t>
            </a:r>
          </a:p>
        </p:txBody>
      </p:sp>
      <p:pic>
        <p:nvPicPr>
          <p:cNvPr id="3074" name="Picture 2">
            <a:extLst>
              <a:ext uri="{FF2B5EF4-FFF2-40B4-BE49-F238E27FC236}">
                <a16:creationId xmlns:a16="http://schemas.microsoft.com/office/drawing/2014/main" id="{D7428339-2116-848D-4E90-54292DE1C1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9565" y="1881808"/>
            <a:ext cx="6824869" cy="497619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324974B3-B185-6144-4978-017D0A33D953}"/>
              </a:ext>
            </a:extLst>
          </p:cNvPr>
          <p:cNvSpPr>
            <a:spLocks noGrp="1"/>
          </p:cNvSpPr>
          <p:nvPr>
            <p:ph type="sldNum" sz="quarter" idx="12"/>
          </p:nvPr>
        </p:nvSpPr>
        <p:spPr/>
        <p:txBody>
          <a:bodyPr/>
          <a:lstStyle/>
          <a:p>
            <a:fld id="{A5BD71A7-5C9D-4EEB-99A3-0ABB6C5E3610}" type="slidenum">
              <a:rPr lang="en-US" smtClean="0"/>
              <a:t>4</a:t>
            </a:fld>
            <a:endParaRPr lang="en-US"/>
          </a:p>
        </p:txBody>
      </p:sp>
      <p:sp>
        <p:nvSpPr>
          <p:cNvPr id="6" name="TextBox 5">
            <a:extLst>
              <a:ext uri="{FF2B5EF4-FFF2-40B4-BE49-F238E27FC236}">
                <a16:creationId xmlns:a16="http://schemas.microsoft.com/office/drawing/2014/main" id="{69622E98-34F7-4253-0F34-D3875AE0CA23}"/>
              </a:ext>
            </a:extLst>
          </p:cNvPr>
          <p:cNvSpPr txBox="1"/>
          <p:nvPr/>
        </p:nvSpPr>
        <p:spPr>
          <a:xfrm>
            <a:off x="198783" y="1766745"/>
            <a:ext cx="4572001" cy="3785652"/>
          </a:xfrm>
          <a:prstGeom prst="rect">
            <a:avLst/>
          </a:prstGeom>
          <a:noFill/>
        </p:spPr>
        <p:txBody>
          <a:bodyPr wrap="square">
            <a:spAutoFit/>
          </a:bodyPr>
          <a:lstStyle/>
          <a:p>
            <a:pPr>
              <a:buFont typeface="Arial" panose="020B0604020202020204" pitchFamily="34" charset="0"/>
              <a:buChar char="•"/>
            </a:pPr>
            <a:r>
              <a:rPr lang="en-US" sz="2400" dirty="0"/>
              <a:t>During the </a:t>
            </a:r>
            <a:r>
              <a:rPr lang="en-US" sz="2400" b="1" i="1" dirty="0"/>
              <a:t>172</a:t>
            </a:r>
            <a:r>
              <a:rPr lang="en-US" sz="2400" b="1" dirty="0"/>
              <a:t> months</a:t>
            </a:r>
            <a:r>
              <a:rPr lang="en-US" sz="2400" dirty="0"/>
              <a:t> since February 2008, the inflation-adjusted Fed funds rate has been positive during only </a:t>
            </a:r>
            <a:r>
              <a:rPr lang="en-US" sz="2400" b="1" i="1" dirty="0"/>
              <a:t>7</a:t>
            </a:r>
            <a:r>
              <a:rPr lang="en-US" sz="2400" b="1" dirty="0"/>
              <a:t> </a:t>
            </a:r>
            <a:r>
              <a:rPr lang="en-US" sz="2400" dirty="0"/>
              <a:t>months or just </a:t>
            </a:r>
            <a:r>
              <a:rPr lang="en-US" sz="2400" b="1" i="1" dirty="0"/>
              <a:t>4%</a:t>
            </a:r>
            <a:r>
              <a:rPr lang="en-US" sz="2400" dirty="0"/>
              <a:t> of the time.</a:t>
            </a:r>
          </a:p>
          <a:p>
            <a:endParaRPr lang="en-US" sz="2400" dirty="0"/>
          </a:p>
          <a:p>
            <a:pPr>
              <a:buFont typeface="Arial" panose="020B0604020202020204" pitchFamily="34" charset="0"/>
              <a:buChar char="•"/>
            </a:pPr>
            <a:r>
              <a:rPr lang="en-US" sz="2400" dirty="0"/>
              <a:t>Even during those slightly positive months shown peeking above the zero line, the average real funds rate was just</a:t>
            </a:r>
            <a:r>
              <a:rPr lang="en-US" sz="2400" b="1" i="1" dirty="0"/>
              <a:t> 0.13%.</a:t>
            </a:r>
            <a:endParaRPr lang="en-US" sz="2400" dirty="0"/>
          </a:p>
        </p:txBody>
      </p:sp>
    </p:spTree>
    <p:extLst>
      <p:ext uri="{BB962C8B-B14F-4D97-AF65-F5344CB8AC3E}">
        <p14:creationId xmlns:p14="http://schemas.microsoft.com/office/powerpoint/2010/main" val="11315531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EB45D8-E108-3B35-DC2F-135545D79153}"/>
              </a:ext>
            </a:extLst>
          </p:cNvPr>
          <p:cNvSpPr txBox="1"/>
          <p:nvPr/>
        </p:nvSpPr>
        <p:spPr>
          <a:xfrm>
            <a:off x="0" y="185530"/>
            <a:ext cx="12072730" cy="1107996"/>
          </a:xfrm>
          <a:prstGeom prst="rect">
            <a:avLst/>
          </a:prstGeom>
          <a:noFill/>
        </p:spPr>
        <p:txBody>
          <a:bodyPr wrap="square">
            <a:spAutoFit/>
          </a:bodyPr>
          <a:lstStyle/>
          <a:p>
            <a:pPr algn="ctr"/>
            <a:r>
              <a:rPr lang="en-US" sz="2800" b="1" i="1" dirty="0"/>
              <a:t>THE FLEXIBLE PRICE INDEX WAS UP 18.7% IN JUNE</a:t>
            </a:r>
          </a:p>
          <a:p>
            <a:endParaRPr lang="en-US" sz="1000" dirty="0"/>
          </a:p>
          <a:p>
            <a:pPr algn="ctr"/>
            <a:endParaRPr lang="en-US" sz="1000" dirty="0"/>
          </a:p>
          <a:p>
            <a:pPr algn="ctr"/>
            <a:r>
              <a:rPr lang="en-US" b="1" i="1" dirty="0"/>
              <a:t>                                                                                                                   Y/Y Change In Flexible Price CPI, 1970-2022</a:t>
            </a:r>
            <a:endParaRPr lang="en-US" dirty="0"/>
          </a:p>
        </p:txBody>
      </p:sp>
      <p:pic>
        <p:nvPicPr>
          <p:cNvPr id="30722" name="Picture 2">
            <a:extLst>
              <a:ext uri="{FF2B5EF4-FFF2-40B4-BE49-F238E27FC236}">
                <a16:creationId xmlns:a16="http://schemas.microsoft.com/office/drawing/2014/main" id="{EFAE22E4-47D9-7AE5-826D-BB222B806F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1" y="1401247"/>
            <a:ext cx="5581968" cy="532022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886B637-09A3-B0E2-CE45-9543BA2E60BC}"/>
              </a:ext>
            </a:extLst>
          </p:cNvPr>
          <p:cNvSpPr>
            <a:spLocks noGrp="1"/>
          </p:cNvSpPr>
          <p:nvPr>
            <p:ph type="sldNum" sz="quarter" idx="12"/>
          </p:nvPr>
        </p:nvSpPr>
        <p:spPr/>
        <p:txBody>
          <a:bodyPr/>
          <a:lstStyle/>
          <a:p>
            <a:fld id="{A5BD71A7-5C9D-4EEB-99A3-0ABB6C5E3610}" type="slidenum">
              <a:rPr lang="en-US" smtClean="0"/>
              <a:t>40</a:t>
            </a:fld>
            <a:endParaRPr lang="en-US"/>
          </a:p>
        </p:txBody>
      </p:sp>
      <p:sp>
        <p:nvSpPr>
          <p:cNvPr id="6" name="TextBox 5">
            <a:extLst>
              <a:ext uri="{FF2B5EF4-FFF2-40B4-BE49-F238E27FC236}">
                <a16:creationId xmlns:a16="http://schemas.microsoft.com/office/drawing/2014/main" id="{EE4FA4DD-5499-A5EA-DB45-02790C303E2A}"/>
              </a:ext>
            </a:extLst>
          </p:cNvPr>
          <p:cNvSpPr txBox="1"/>
          <p:nvPr/>
        </p:nvSpPr>
        <p:spPr>
          <a:xfrm>
            <a:off x="119270" y="1007165"/>
            <a:ext cx="5764695" cy="5355312"/>
          </a:xfrm>
          <a:prstGeom prst="rect">
            <a:avLst/>
          </a:prstGeom>
          <a:noFill/>
        </p:spPr>
        <p:txBody>
          <a:bodyPr wrap="square">
            <a:spAutoFit/>
          </a:bodyPr>
          <a:lstStyle/>
          <a:p>
            <a:r>
              <a:rPr lang="en-US" dirty="0"/>
              <a:t>The flexible price CPI has displayed a wholly different pattern since the Fed embraced inflation targeting the late 1990s.</a:t>
            </a:r>
          </a:p>
          <a:p>
            <a:endParaRPr lang="en-US" dirty="0"/>
          </a:p>
          <a:p>
            <a:pPr>
              <a:buFont typeface="Arial" panose="020B0604020202020204" pitchFamily="34" charset="0"/>
              <a:buChar char="•"/>
            </a:pPr>
            <a:r>
              <a:rPr lang="en-US" dirty="0"/>
              <a:t>For the next 23 years, the flexible price index was essentially a wash, reflecting the ups and downs of the global commodity cycle.</a:t>
            </a:r>
          </a:p>
          <a:p>
            <a:endParaRPr lang="en-US" dirty="0"/>
          </a:p>
          <a:p>
            <a:pPr>
              <a:buFont typeface="Arial" panose="020B0604020202020204" pitchFamily="34" charset="0"/>
              <a:buChar char="•"/>
            </a:pPr>
            <a:r>
              <a:rPr lang="en-US" dirty="0"/>
              <a:t>But owing to the Ukraine War and supply chain disruptions the flexible price index is now at a 52-year high.</a:t>
            </a:r>
          </a:p>
          <a:p>
            <a:endParaRPr lang="en-US" dirty="0"/>
          </a:p>
          <a:p>
            <a:pPr>
              <a:buFont typeface="Arial" panose="020B0604020202020204" pitchFamily="34" charset="0"/>
              <a:buChar char="•"/>
            </a:pPr>
            <a:r>
              <a:rPr lang="en-US" dirty="0"/>
              <a:t>So 30% of the CPI may come off the boil in the quarters ahead, but the price level will remain far higher than before.</a:t>
            </a:r>
          </a:p>
          <a:p>
            <a:endParaRPr lang="en-US" dirty="0"/>
          </a:p>
          <a:p>
            <a:r>
              <a:rPr lang="en-US" dirty="0"/>
              <a:t>So what is it that the Fed is attacking with its inflation targets?</a:t>
            </a:r>
          </a:p>
          <a:p>
            <a:endParaRPr lang="en-US" dirty="0"/>
          </a:p>
          <a:p>
            <a:pPr algn="ctr"/>
            <a:r>
              <a:rPr lang="en-US" dirty="0"/>
              <a:t>It has no clue!</a:t>
            </a:r>
          </a:p>
        </p:txBody>
      </p:sp>
    </p:spTree>
    <p:extLst>
      <p:ext uri="{BB962C8B-B14F-4D97-AF65-F5344CB8AC3E}">
        <p14:creationId xmlns:p14="http://schemas.microsoft.com/office/powerpoint/2010/main" val="8191885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3095A2-B3EE-197F-3919-58C1AF66C29A}"/>
              </a:ext>
            </a:extLst>
          </p:cNvPr>
          <p:cNvSpPr txBox="1"/>
          <p:nvPr/>
        </p:nvSpPr>
        <p:spPr>
          <a:xfrm>
            <a:off x="159026" y="304800"/>
            <a:ext cx="11900452" cy="1446550"/>
          </a:xfrm>
          <a:prstGeom prst="rect">
            <a:avLst/>
          </a:prstGeom>
          <a:noFill/>
        </p:spPr>
        <p:txBody>
          <a:bodyPr wrap="square">
            <a:spAutoFit/>
          </a:bodyPr>
          <a:lstStyle/>
          <a:p>
            <a:pPr algn="ctr"/>
            <a:r>
              <a:rPr lang="en-US" sz="1600" b="1" i="1" dirty="0"/>
              <a:t>   </a:t>
            </a:r>
            <a:r>
              <a:rPr lang="en-US" sz="2800" b="1" i="1" dirty="0"/>
              <a:t>ALL ALONG THE FED'S REAL FOCUS WAS ON ITS MISBEGOTTEN 2.00% INFLATION TARGET</a:t>
            </a:r>
            <a:endParaRPr lang="en-US" sz="2800" dirty="0"/>
          </a:p>
          <a:p>
            <a:r>
              <a:rPr lang="en-US" sz="1600" dirty="0"/>
              <a:t> </a:t>
            </a:r>
          </a:p>
          <a:p>
            <a:pPr algn="ctr"/>
            <a:r>
              <a:rPr lang="en-US" sz="1600" b="1" i="1" dirty="0"/>
              <a:t>                                                                                                                                    Purchasing Power of The Consumer Dollar Since January 2000</a:t>
            </a:r>
            <a:endParaRPr lang="en-US" sz="1600" dirty="0"/>
          </a:p>
        </p:txBody>
      </p:sp>
      <p:pic>
        <p:nvPicPr>
          <p:cNvPr id="31746" name="Picture 2">
            <a:extLst>
              <a:ext uri="{FF2B5EF4-FFF2-40B4-BE49-F238E27FC236}">
                <a16:creationId xmlns:a16="http://schemas.microsoft.com/office/drawing/2014/main" id="{E64D21E8-A77C-4A66-D143-11FD60857A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9348" y="1863448"/>
            <a:ext cx="6122503" cy="468542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BAF8F15C-2149-72B5-5859-11BB4D07A53A}"/>
              </a:ext>
            </a:extLst>
          </p:cNvPr>
          <p:cNvSpPr>
            <a:spLocks noGrp="1"/>
          </p:cNvSpPr>
          <p:nvPr>
            <p:ph type="sldNum" sz="quarter" idx="12"/>
          </p:nvPr>
        </p:nvSpPr>
        <p:spPr/>
        <p:txBody>
          <a:bodyPr/>
          <a:lstStyle/>
          <a:p>
            <a:fld id="{A5BD71A7-5C9D-4EEB-99A3-0ABB6C5E3610}" type="slidenum">
              <a:rPr lang="en-US" smtClean="0"/>
              <a:t>41</a:t>
            </a:fld>
            <a:endParaRPr lang="en-US"/>
          </a:p>
        </p:txBody>
      </p:sp>
      <p:sp>
        <p:nvSpPr>
          <p:cNvPr id="6" name="TextBox 5">
            <a:extLst>
              <a:ext uri="{FF2B5EF4-FFF2-40B4-BE49-F238E27FC236}">
                <a16:creationId xmlns:a16="http://schemas.microsoft.com/office/drawing/2014/main" id="{6EBE5188-1531-A5EB-5D52-F7A6C9586428}"/>
              </a:ext>
            </a:extLst>
          </p:cNvPr>
          <p:cNvSpPr txBox="1"/>
          <p:nvPr/>
        </p:nvSpPr>
        <p:spPr>
          <a:xfrm>
            <a:off x="159026" y="1378226"/>
            <a:ext cx="5390322" cy="5170646"/>
          </a:xfrm>
          <a:prstGeom prst="rect">
            <a:avLst/>
          </a:prstGeom>
          <a:noFill/>
        </p:spPr>
        <p:txBody>
          <a:bodyPr wrap="square">
            <a:spAutoFit/>
          </a:bodyPr>
          <a:lstStyle/>
          <a:p>
            <a:pPr>
              <a:buFont typeface="Arial" panose="020B0604020202020204" pitchFamily="34" charset="0"/>
              <a:buChar char="•"/>
            </a:pPr>
            <a:r>
              <a:rPr lang="en-US" sz="2400" dirty="0"/>
              <a:t>And in one sense it did succeed in that endeavor: Since money-pumping commenced in earnest after the dotcom crash, the purchasing power of the consumer’s dollar has shrunk by </a:t>
            </a:r>
            <a:r>
              <a:rPr lang="en-US" sz="2400" b="1" i="1" dirty="0"/>
              <a:t>43%! </a:t>
            </a:r>
          </a:p>
          <a:p>
            <a:endParaRPr lang="en-US" sz="2400" dirty="0"/>
          </a:p>
          <a:p>
            <a:pPr>
              <a:buFont typeface="Arial" panose="020B0604020202020204" pitchFamily="34" charset="0"/>
              <a:buChar char="•"/>
            </a:pPr>
            <a:r>
              <a:rPr lang="en-US" sz="2400" dirty="0"/>
              <a:t>So the Fed now has double-digit inflation on its hands.</a:t>
            </a:r>
          </a:p>
          <a:p>
            <a:endParaRPr lang="en-US" sz="2400" dirty="0"/>
          </a:p>
          <a:p>
            <a:pPr>
              <a:buFont typeface="Arial" panose="020B0604020202020204" pitchFamily="34" charset="0"/>
              <a:buChar char="•"/>
            </a:pPr>
            <a:r>
              <a:rPr lang="en-US" sz="2400" dirty="0"/>
              <a:t>Has no choice except to tank both Wall Street and main street as it desperately attempts to cope with its money-printing folly of decades.</a:t>
            </a:r>
          </a:p>
          <a:p>
            <a:pPr algn="ctr"/>
            <a:endParaRPr lang="en-US" sz="1800" dirty="0"/>
          </a:p>
        </p:txBody>
      </p:sp>
    </p:spTree>
    <p:extLst>
      <p:ext uri="{BB962C8B-B14F-4D97-AF65-F5344CB8AC3E}">
        <p14:creationId xmlns:p14="http://schemas.microsoft.com/office/powerpoint/2010/main" val="363721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8B26D7-911D-4B99-F0C2-D4BB2C48A4E9}"/>
              </a:ext>
            </a:extLst>
          </p:cNvPr>
          <p:cNvSpPr txBox="1"/>
          <p:nvPr/>
        </p:nvSpPr>
        <p:spPr>
          <a:xfrm>
            <a:off x="185530" y="265043"/>
            <a:ext cx="12006470" cy="800219"/>
          </a:xfrm>
          <a:prstGeom prst="rect">
            <a:avLst/>
          </a:prstGeom>
          <a:noFill/>
        </p:spPr>
        <p:txBody>
          <a:bodyPr wrap="square">
            <a:spAutoFit/>
          </a:bodyPr>
          <a:lstStyle/>
          <a:p>
            <a:r>
              <a:rPr lang="en-US" sz="2800" b="1" i="1" dirty="0"/>
              <a:t>RAMPANT MONETIZATION OPENED THE FLOODGATES TO SOARING PUBLIC DEBT</a:t>
            </a:r>
          </a:p>
          <a:p>
            <a:endParaRPr lang="en-US" dirty="0"/>
          </a:p>
        </p:txBody>
      </p:sp>
      <p:pic>
        <p:nvPicPr>
          <p:cNvPr id="4098" name="Picture 2">
            <a:extLst>
              <a:ext uri="{FF2B5EF4-FFF2-40B4-BE49-F238E27FC236}">
                <a16:creationId xmlns:a16="http://schemas.microsoft.com/office/drawing/2014/main" id="{EF5D49F7-F5A5-873B-B960-84B594ED90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8591" y="1465372"/>
            <a:ext cx="6225208" cy="524491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C868BC57-F2D0-D9E3-CC71-3251DA0C1FDA}"/>
              </a:ext>
            </a:extLst>
          </p:cNvPr>
          <p:cNvSpPr>
            <a:spLocks noGrp="1"/>
          </p:cNvSpPr>
          <p:nvPr>
            <p:ph type="sldNum" sz="quarter" idx="12"/>
          </p:nvPr>
        </p:nvSpPr>
        <p:spPr/>
        <p:txBody>
          <a:bodyPr/>
          <a:lstStyle/>
          <a:p>
            <a:fld id="{A5BD71A7-5C9D-4EEB-99A3-0ABB6C5E3610}" type="slidenum">
              <a:rPr lang="en-US" smtClean="0"/>
              <a:t>5</a:t>
            </a:fld>
            <a:endParaRPr lang="en-US"/>
          </a:p>
        </p:txBody>
      </p:sp>
      <p:sp>
        <p:nvSpPr>
          <p:cNvPr id="6" name="TextBox 5">
            <a:extLst>
              <a:ext uri="{FF2B5EF4-FFF2-40B4-BE49-F238E27FC236}">
                <a16:creationId xmlns:a16="http://schemas.microsoft.com/office/drawing/2014/main" id="{EA84E603-FD4A-88B3-6E7A-67A7E5718B02}"/>
              </a:ext>
            </a:extLst>
          </p:cNvPr>
          <p:cNvSpPr txBox="1"/>
          <p:nvPr/>
        </p:nvSpPr>
        <p:spPr>
          <a:xfrm>
            <a:off x="0" y="1454187"/>
            <a:ext cx="4969565" cy="3108543"/>
          </a:xfrm>
          <a:prstGeom prst="rect">
            <a:avLst/>
          </a:prstGeom>
          <a:noFill/>
        </p:spPr>
        <p:txBody>
          <a:bodyPr wrap="square">
            <a:spAutoFit/>
          </a:bodyPr>
          <a:lstStyle/>
          <a:p>
            <a:pPr>
              <a:buFont typeface="Arial" panose="020B0604020202020204" pitchFamily="34" charset="0"/>
              <a:buChar char="•"/>
            </a:pPr>
            <a:r>
              <a:rPr lang="en-US" sz="2800" dirty="0"/>
              <a:t>Public debt grew from $900 billion to $32 trillion in four decades.</a:t>
            </a:r>
          </a:p>
          <a:p>
            <a:endParaRPr lang="en-US" sz="2800" dirty="0"/>
          </a:p>
          <a:p>
            <a:pPr>
              <a:buFont typeface="Arial" panose="020B0604020202020204" pitchFamily="34" charset="0"/>
              <a:buChar char="•"/>
            </a:pPr>
            <a:r>
              <a:rPr lang="en-US" sz="2800" dirty="0"/>
              <a:t>That's nearly</a:t>
            </a:r>
            <a:r>
              <a:rPr lang="en-US" sz="2800" b="1" i="1" dirty="0"/>
              <a:t> 10%</a:t>
            </a:r>
            <a:r>
              <a:rPr lang="en-US" sz="2800" dirty="0"/>
              <a:t> per annum and</a:t>
            </a:r>
            <a:r>
              <a:rPr lang="en-US" sz="2800" b="1" i="1" dirty="0"/>
              <a:t> double</a:t>
            </a:r>
            <a:r>
              <a:rPr lang="en-US" sz="2800" dirty="0"/>
              <a:t> the growth rate of nominal GDP.</a:t>
            </a:r>
          </a:p>
        </p:txBody>
      </p:sp>
    </p:spTree>
    <p:extLst>
      <p:ext uri="{BB962C8B-B14F-4D97-AF65-F5344CB8AC3E}">
        <p14:creationId xmlns:p14="http://schemas.microsoft.com/office/powerpoint/2010/main" val="247308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351813-27B5-7EE4-25CD-3DF5A22F3EFD}"/>
              </a:ext>
            </a:extLst>
          </p:cNvPr>
          <p:cNvSpPr txBox="1"/>
          <p:nvPr/>
        </p:nvSpPr>
        <p:spPr>
          <a:xfrm>
            <a:off x="0" y="92766"/>
            <a:ext cx="11913704" cy="1815882"/>
          </a:xfrm>
          <a:prstGeom prst="rect">
            <a:avLst/>
          </a:prstGeom>
          <a:noFill/>
        </p:spPr>
        <p:txBody>
          <a:bodyPr wrap="square">
            <a:spAutoFit/>
          </a:bodyPr>
          <a:lstStyle/>
          <a:p>
            <a:pPr algn="ctr"/>
            <a:r>
              <a:rPr lang="en-US" sz="2800" b="1" dirty="0"/>
              <a:t>PUBLIC &amp; PRIVATE BORROWERS ALIKE HAD A FEEDING FRENZY ON EVER CHEAPER DEBT IN REAL TERMS</a:t>
            </a:r>
          </a:p>
          <a:p>
            <a:pPr algn="ctr"/>
            <a:endParaRPr lang="en-US" sz="2800" dirty="0"/>
          </a:p>
          <a:p>
            <a:pPr algn="ctr"/>
            <a:endParaRPr lang="en-US" sz="2800" dirty="0"/>
          </a:p>
        </p:txBody>
      </p:sp>
      <p:pic>
        <p:nvPicPr>
          <p:cNvPr id="5122" name="Picture 2">
            <a:extLst>
              <a:ext uri="{FF2B5EF4-FFF2-40B4-BE49-F238E27FC236}">
                <a16:creationId xmlns:a16="http://schemas.microsoft.com/office/drawing/2014/main" id="{F0343FB6-6C72-C79B-0296-FB5004AFEC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4243" y="1620770"/>
            <a:ext cx="6453809" cy="491814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67D9222-8CB9-65FD-615F-6BE079C6F79D}"/>
              </a:ext>
            </a:extLst>
          </p:cNvPr>
          <p:cNvSpPr>
            <a:spLocks noGrp="1"/>
          </p:cNvSpPr>
          <p:nvPr>
            <p:ph type="sldNum" sz="quarter" idx="12"/>
          </p:nvPr>
        </p:nvSpPr>
        <p:spPr/>
        <p:txBody>
          <a:bodyPr/>
          <a:lstStyle/>
          <a:p>
            <a:fld id="{A5BD71A7-5C9D-4EEB-99A3-0ABB6C5E3610}" type="slidenum">
              <a:rPr lang="en-US" smtClean="0"/>
              <a:t>6</a:t>
            </a:fld>
            <a:endParaRPr lang="en-US"/>
          </a:p>
        </p:txBody>
      </p:sp>
      <p:sp>
        <p:nvSpPr>
          <p:cNvPr id="6" name="TextBox 5">
            <a:extLst>
              <a:ext uri="{FF2B5EF4-FFF2-40B4-BE49-F238E27FC236}">
                <a16:creationId xmlns:a16="http://schemas.microsoft.com/office/drawing/2014/main" id="{1FF7800B-7680-218F-D323-91EC2F743ED6}"/>
              </a:ext>
            </a:extLst>
          </p:cNvPr>
          <p:cNvSpPr txBox="1"/>
          <p:nvPr/>
        </p:nvSpPr>
        <p:spPr>
          <a:xfrm>
            <a:off x="318053" y="1457739"/>
            <a:ext cx="4810538" cy="3970318"/>
          </a:xfrm>
          <a:prstGeom prst="rect">
            <a:avLst/>
          </a:prstGeom>
          <a:noFill/>
        </p:spPr>
        <p:txBody>
          <a:bodyPr wrap="square">
            <a:spAutoFit/>
          </a:bodyPr>
          <a:lstStyle/>
          <a:p>
            <a:pPr>
              <a:buFont typeface="Arial" panose="020B0604020202020204" pitchFamily="34" charset="0"/>
              <a:buChar char="•"/>
            </a:pPr>
            <a:r>
              <a:rPr lang="en-US" sz="2800" dirty="0"/>
              <a:t>The 16% trimmed mean CPI as a deflator is up by just 6.9% Y/Y versus 9.1% for the headline CPI;</a:t>
            </a:r>
          </a:p>
          <a:p>
            <a:endParaRPr lang="en-US" sz="2800" dirty="0"/>
          </a:p>
          <a:p>
            <a:pPr>
              <a:buFont typeface="Arial" panose="020B0604020202020204" pitchFamily="34" charset="0"/>
              <a:buChar char="•"/>
            </a:pPr>
            <a:r>
              <a:rPr lang="en-US" sz="2800" dirty="0"/>
              <a:t>Still, the real 10-year UST yield remained at</a:t>
            </a:r>
            <a:r>
              <a:rPr lang="en-US" sz="2800" b="1" i="1" dirty="0"/>
              <a:t> -3.8%</a:t>
            </a:r>
            <a:r>
              <a:rPr lang="en-US" sz="2800" i="1" dirty="0"/>
              <a:t> </a:t>
            </a:r>
            <a:r>
              <a:rPr lang="en-US" sz="2800" dirty="0"/>
              <a:t>in June and stands at rock bottom compared to the past 36 years.</a:t>
            </a:r>
          </a:p>
        </p:txBody>
      </p:sp>
      <p:sp>
        <p:nvSpPr>
          <p:cNvPr id="10" name="TextBox 9">
            <a:extLst>
              <a:ext uri="{FF2B5EF4-FFF2-40B4-BE49-F238E27FC236}">
                <a16:creationId xmlns:a16="http://schemas.microsoft.com/office/drawing/2014/main" id="{84E67B4F-C6EB-7C4F-1B3A-554DD7AED21F}"/>
              </a:ext>
            </a:extLst>
          </p:cNvPr>
          <p:cNvSpPr txBox="1"/>
          <p:nvPr/>
        </p:nvSpPr>
        <p:spPr>
          <a:xfrm>
            <a:off x="5231296" y="1088407"/>
            <a:ext cx="6122504" cy="369332"/>
          </a:xfrm>
          <a:prstGeom prst="rect">
            <a:avLst/>
          </a:prstGeom>
          <a:noFill/>
        </p:spPr>
        <p:txBody>
          <a:bodyPr wrap="square">
            <a:spAutoFit/>
          </a:bodyPr>
          <a:lstStyle/>
          <a:p>
            <a:pPr algn="ctr"/>
            <a:r>
              <a:rPr lang="en-US" b="1" i="1" dirty="0"/>
              <a:t>Inflation-Adjusted Yield n The 10-Year UST, 1986-2022</a:t>
            </a:r>
            <a:endParaRPr lang="en-US" dirty="0"/>
          </a:p>
        </p:txBody>
      </p:sp>
    </p:spTree>
    <p:extLst>
      <p:ext uri="{BB962C8B-B14F-4D97-AF65-F5344CB8AC3E}">
        <p14:creationId xmlns:p14="http://schemas.microsoft.com/office/powerpoint/2010/main" val="2366159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763ADE-70E7-3521-3F42-FC7E0BD85B48}"/>
              </a:ext>
            </a:extLst>
          </p:cNvPr>
          <p:cNvSpPr txBox="1"/>
          <p:nvPr/>
        </p:nvSpPr>
        <p:spPr>
          <a:xfrm>
            <a:off x="0" y="119270"/>
            <a:ext cx="11913704" cy="1938992"/>
          </a:xfrm>
          <a:prstGeom prst="rect">
            <a:avLst/>
          </a:prstGeom>
          <a:noFill/>
        </p:spPr>
        <p:txBody>
          <a:bodyPr wrap="square">
            <a:spAutoFit/>
          </a:bodyPr>
          <a:lstStyle/>
          <a:p>
            <a:pPr algn="ctr"/>
            <a:r>
              <a:rPr lang="en-US" sz="2800" b="1" i="1" dirty="0"/>
              <a:t>SYSTEMATIC FALSIFICATION OF DEBT PRICES COMPLETED THE BURIAL OF THE US ECONOMY IN PUBLIC AND PRIVATE DEBT</a:t>
            </a:r>
          </a:p>
          <a:p>
            <a:pPr algn="ctr"/>
            <a:endParaRPr lang="en-US" sz="2800" dirty="0"/>
          </a:p>
          <a:p>
            <a:r>
              <a:rPr lang="en-US" b="1" i="1" dirty="0"/>
              <a:t>                                                                                                                          Total US Debt Versus GDP, 1971-2021</a:t>
            </a:r>
            <a:endParaRPr lang="en-US" dirty="0"/>
          </a:p>
          <a:p>
            <a:endParaRPr lang="en-US" dirty="0"/>
          </a:p>
        </p:txBody>
      </p:sp>
      <p:pic>
        <p:nvPicPr>
          <p:cNvPr id="6146" name="Picture 2">
            <a:extLst>
              <a:ext uri="{FF2B5EF4-FFF2-40B4-BE49-F238E27FC236}">
                <a16:creationId xmlns:a16="http://schemas.microsoft.com/office/drawing/2014/main" id="{2466AC97-B5E1-85AE-6516-857FFEA233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4852" y="1718471"/>
            <a:ext cx="6374296" cy="483851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7506290-4197-C6E6-4445-199E5CB125E5}"/>
              </a:ext>
            </a:extLst>
          </p:cNvPr>
          <p:cNvSpPr>
            <a:spLocks noGrp="1"/>
          </p:cNvSpPr>
          <p:nvPr>
            <p:ph type="sldNum" sz="quarter" idx="12"/>
          </p:nvPr>
        </p:nvSpPr>
        <p:spPr/>
        <p:txBody>
          <a:bodyPr/>
          <a:lstStyle/>
          <a:p>
            <a:fld id="{A5BD71A7-5C9D-4EEB-99A3-0ABB6C5E3610}" type="slidenum">
              <a:rPr lang="en-US" smtClean="0"/>
              <a:t>7</a:t>
            </a:fld>
            <a:endParaRPr lang="en-US"/>
          </a:p>
        </p:txBody>
      </p:sp>
      <p:sp>
        <p:nvSpPr>
          <p:cNvPr id="6" name="TextBox 5">
            <a:extLst>
              <a:ext uri="{FF2B5EF4-FFF2-40B4-BE49-F238E27FC236}">
                <a16:creationId xmlns:a16="http://schemas.microsoft.com/office/drawing/2014/main" id="{C39B18FF-CDAD-E44A-6AD4-5194941DCF58}"/>
              </a:ext>
            </a:extLst>
          </p:cNvPr>
          <p:cNvSpPr txBox="1"/>
          <p:nvPr/>
        </p:nvSpPr>
        <p:spPr>
          <a:xfrm>
            <a:off x="132522" y="1232453"/>
            <a:ext cx="4717775" cy="5324535"/>
          </a:xfrm>
          <a:prstGeom prst="rect">
            <a:avLst/>
          </a:prstGeom>
          <a:noFill/>
        </p:spPr>
        <p:txBody>
          <a:bodyPr wrap="square">
            <a:spAutoFit/>
          </a:bodyPr>
          <a:lstStyle/>
          <a:p>
            <a:pPr>
              <a:buFont typeface="Arial" panose="020B0604020202020204" pitchFamily="34" charset="0"/>
              <a:buChar char="•"/>
            </a:pPr>
            <a:r>
              <a:rPr lang="en-US" sz="2000" dirty="0"/>
              <a:t>When Nixon nixed sound money, the public &amp; private debt to GDP was </a:t>
            </a:r>
            <a:r>
              <a:rPr lang="en-US" sz="2000" b="1" i="1" dirty="0"/>
              <a:t>1.52X</a:t>
            </a:r>
            <a:r>
              <a:rPr lang="en-US" sz="2000" dirty="0"/>
              <a:t>--history's norm.</a:t>
            </a:r>
          </a:p>
          <a:p>
            <a:pPr>
              <a:buFont typeface="Arial" panose="020B0604020202020204" pitchFamily="34" charset="0"/>
              <a:buChar char="•"/>
            </a:pPr>
            <a:endParaRPr lang="en-US" sz="2000" dirty="0"/>
          </a:p>
          <a:p>
            <a:pPr>
              <a:buFont typeface="Arial" panose="020B0604020202020204" pitchFamily="34" charset="0"/>
              <a:buChar char="•"/>
            </a:pPr>
            <a:r>
              <a:rPr lang="en-US" sz="2000" dirty="0"/>
              <a:t>Thereafter US debt outstanding soared from $1.8 trillion to $88.2 trillion, a gain of </a:t>
            </a:r>
            <a:r>
              <a:rPr lang="en-US" sz="2000" b="1" dirty="0"/>
              <a:t>49X. </a:t>
            </a:r>
          </a:p>
          <a:p>
            <a:endParaRPr lang="en-US" sz="2000" dirty="0"/>
          </a:p>
          <a:p>
            <a:pPr>
              <a:buFont typeface="Arial" panose="020B0604020202020204" pitchFamily="34" charset="0"/>
              <a:buChar char="•"/>
            </a:pPr>
            <a:r>
              <a:rPr lang="en-US" sz="2000" dirty="0"/>
              <a:t>GDP rose from $1.2 trillion to $24.0 trillion, representing a gain of just </a:t>
            </a:r>
            <a:r>
              <a:rPr lang="en-US" sz="2000" b="1" i="1" dirty="0"/>
              <a:t>20X. </a:t>
            </a:r>
          </a:p>
          <a:p>
            <a:pPr>
              <a:buFont typeface="Arial" panose="020B0604020202020204" pitchFamily="34" charset="0"/>
              <a:buChar char="•"/>
            </a:pPr>
            <a:endParaRPr lang="en-US" sz="2000" dirty="0"/>
          </a:p>
          <a:p>
            <a:pPr>
              <a:buFont typeface="Arial" panose="020B0604020202020204" pitchFamily="34" charset="0"/>
              <a:buChar char="•"/>
            </a:pPr>
            <a:r>
              <a:rPr lang="en-US" sz="2000" dirty="0"/>
              <a:t>So the aggregate debt ratio today stands at </a:t>
            </a:r>
            <a:r>
              <a:rPr lang="en-US" sz="2000" b="1" dirty="0"/>
              <a:t>3.67X.</a:t>
            </a:r>
          </a:p>
          <a:p>
            <a:pPr>
              <a:buFont typeface="Arial" panose="020B0604020202020204" pitchFamily="34" charset="0"/>
              <a:buChar char="•"/>
            </a:pPr>
            <a:endParaRPr lang="en-US" sz="2000" dirty="0"/>
          </a:p>
          <a:p>
            <a:pPr>
              <a:buFont typeface="Arial" panose="020B0604020202020204" pitchFamily="34" charset="0"/>
              <a:buChar char="•"/>
            </a:pPr>
            <a:r>
              <a:rPr lang="en-US" sz="2000" dirty="0"/>
              <a:t>That's </a:t>
            </a:r>
            <a:r>
              <a:rPr lang="en-US" sz="2000" b="1" i="1" dirty="0"/>
              <a:t>2.1</a:t>
            </a:r>
            <a:r>
              <a:rPr lang="en-US" sz="2000" i="1" dirty="0"/>
              <a:t> </a:t>
            </a:r>
            <a:r>
              <a:rPr lang="en-US" sz="2000" dirty="0"/>
              <a:t>additional turns or </a:t>
            </a:r>
            <a:r>
              <a:rPr lang="en-US" sz="2000" b="1" i="1" dirty="0"/>
              <a:t>$52 trillion</a:t>
            </a:r>
            <a:r>
              <a:rPr lang="en-US" sz="2000" i="1" dirty="0"/>
              <a:t> </a:t>
            </a:r>
            <a:r>
              <a:rPr lang="en-US" sz="2000" dirty="0"/>
              <a:t>of extra debt perched upon the national income.</a:t>
            </a:r>
          </a:p>
        </p:txBody>
      </p:sp>
    </p:spTree>
    <p:extLst>
      <p:ext uri="{BB962C8B-B14F-4D97-AF65-F5344CB8AC3E}">
        <p14:creationId xmlns:p14="http://schemas.microsoft.com/office/powerpoint/2010/main" val="1632011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6CD9A5-7A05-A2A7-EFE4-32DED4FF1DEF}"/>
              </a:ext>
            </a:extLst>
          </p:cNvPr>
          <p:cNvSpPr txBox="1"/>
          <p:nvPr/>
        </p:nvSpPr>
        <p:spPr>
          <a:xfrm>
            <a:off x="0" y="92765"/>
            <a:ext cx="12192000" cy="1661993"/>
          </a:xfrm>
          <a:prstGeom prst="rect">
            <a:avLst/>
          </a:prstGeom>
          <a:noFill/>
        </p:spPr>
        <p:txBody>
          <a:bodyPr wrap="square">
            <a:spAutoFit/>
          </a:bodyPr>
          <a:lstStyle/>
          <a:p>
            <a:pPr algn="ctr"/>
            <a:r>
              <a:rPr lang="en-US" sz="2800" b="1" i="1" dirty="0"/>
              <a:t>WASHINGTON WAS PRIMED FOR A SPEND-A-THON WHEN THE COVID LOCKDOWNS HIT---SO THE  ANNUALIZED FEDERAL SPENDING RATE DOUBLED IN Q2 2020</a:t>
            </a:r>
            <a:r>
              <a:rPr lang="en-US" sz="2800" b="1" dirty="0"/>
              <a:t> </a:t>
            </a:r>
          </a:p>
          <a:p>
            <a:endParaRPr lang="en-US" dirty="0"/>
          </a:p>
        </p:txBody>
      </p:sp>
      <p:pic>
        <p:nvPicPr>
          <p:cNvPr id="7170" name="Picture 2">
            <a:extLst>
              <a:ext uri="{FF2B5EF4-FFF2-40B4-BE49-F238E27FC236}">
                <a16:creationId xmlns:a16="http://schemas.microsoft.com/office/drawing/2014/main" id="{8E442374-26DB-45F6-5AAD-5194D7C096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8103" y="1847090"/>
            <a:ext cx="6599584" cy="491814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C2BC0B4D-86A4-159A-D69E-8139B6A78D5C}"/>
              </a:ext>
            </a:extLst>
          </p:cNvPr>
          <p:cNvSpPr>
            <a:spLocks noGrp="1"/>
          </p:cNvSpPr>
          <p:nvPr>
            <p:ph type="sldNum" sz="quarter" idx="12"/>
          </p:nvPr>
        </p:nvSpPr>
        <p:spPr/>
        <p:txBody>
          <a:bodyPr/>
          <a:lstStyle/>
          <a:p>
            <a:fld id="{A5BD71A7-5C9D-4EEB-99A3-0ABB6C5E3610}" type="slidenum">
              <a:rPr lang="en-US" smtClean="0"/>
              <a:t>8</a:t>
            </a:fld>
            <a:endParaRPr lang="en-US"/>
          </a:p>
        </p:txBody>
      </p:sp>
      <p:sp>
        <p:nvSpPr>
          <p:cNvPr id="6" name="TextBox 5">
            <a:extLst>
              <a:ext uri="{FF2B5EF4-FFF2-40B4-BE49-F238E27FC236}">
                <a16:creationId xmlns:a16="http://schemas.microsoft.com/office/drawing/2014/main" id="{ECC4202F-FAB8-28F8-AAF9-A88D03D912CF}"/>
              </a:ext>
            </a:extLst>
          </p:cNvPr>
          <p:cNvSpPr txBox="1"/>
          <p:nvPr/>
        </p:nvSpPr>
        <p:spPr>
          <a:xfrm>
            <a:off x="198784" y="1754758"/>
            <a:ext cx="4731026" cy="3108543"/>
          </a:xfrm>
          <a:prstGeom prst="rect">
            <a:avLst/>
          </a:prstGeom>
          <a:noFill/>
        </p:spPr>
        <p:txBody>
          <a:bodyPr wrap="square">
            <a:spAutoFit/>
          </a:bodyPr>
          <a:lstStyle/>
          <a:p>
            <a:pPr>
              <a:buFont typeface="Arial" panose="020B0604020202020204" pitchFamily="34" charset="0"/>
              <a:buChar char="•"/>
            </a:pPr>
            <a:r>
              <a:rPr lang="en-US" sz="2800" dirty="0"/>
              <a:t>Q4 2019: $4.8 trillion.</a:t>
            </a:r>
          </a:p>
          <a:p>
            <a:endParaRPr lang="en-US" sz="2800" dirty="0"/>
          </a:p>
          <a:p>
            <a:pPr>
              <a:buFont typeface="Arial" panose="020B0604020202020204" pitchFamily="34" charset="0"/>
              <a:buChar char="•"/>
            </a:pPr>
            <a:r>
              <a:rPr lang="en-US" sz="2800" dirty="0"/>
              <a:t>Q2 2020: $9.1 trillion</a:t>
            </a:r>
          </a:p>
          <a:p>
            <a:r>
              <a:rPr lang="en-US" sz="2800" dirty="0"/>
              <a:t> (stimmy peak # 1).</a:t>
            </a:r>
          </a:p>
          <a:p>
            <a:endParaRPr lang="en-US" sz="2800" dirty="0"/>
          </a:p>
          <a:p>
            <a:pPr>
              <a:buFont typeface="Arial" panose="020B0604020202020204" pitchFamily="34" charset="0"/>
              <a:buChar char="•"/>
            </a:pPr>
            <a:r>
              <a:rPr lang="en-US" sz="2800" dirty="0"/>
              <a:t>Q1 2021: $8.1 trillion</a:t>
            </a:r>
          </a:p>
          <a:p>
            <a:r>
              <a:rPr lang="en-US" sz="2800" dirty="0"/>
              <a:t> (stimmy peak #2).</a:t>
            </a:r>
          </a:p>
        </p:txBody>
      </p:sp>
    </p:spTree>
    <p:extLst>
      <p:ext uri="{BB962C8B-B14F-4D97-AF65-F5344CB8AC3E}">
        <p14:creationId xmlns:p14="http://schemas.microsoft.com/office/powerpoint/2010/main" val="2126745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CCEFCD-55D0-4A66-69B5-14606E542EE3}"/>
              </a:ext>
            </a:extLst>
          </p:cNvPr>
          <p:cNvSpPr txBox="1"/>
          <p:nvPr/>
        </p:nvSpPr>
        <p:spPr>
          <a:xfrm>
            <a:off x="92765" y="92765"/>
            <a:ext cx="12099235" cy="1384995"/>
          </a:xfrm>
          <a:prstGeom prst="rect">
            <a:avLst/>
          </a:prstGeom>
          <a:noFill/>
        </p:spPr>
        <p:txBody>
          <a:bodyPr wrap="square">
            <a:spAutoFit/>
          </a:bodyPr>
          <a:lstStyle/>
          <a:p>
            <a:pPr algn="ctr"/>
            <a:r>
              <a:rPr lang="en-US" sz="2800" b="1" i="1" dirty="0"/>
              <a:t>THE VIRUS PATROL PAVED THE WAY FOR THESE COVID SPEND-A-THONS---THE LOCKED-DOWN PRIVATE SECTOR GDP CRASH WAS UNPRECEDENTED</a:t>
            </a:r>
          </a:p>
          <a:p>
            <a:endParaRPr lang="en-US" sz="1000" dirty="0"/>
          </a:p>
          <a:p>
            <a:r>
              <a:rPr lang="en-US" b="1" i="1" dirty="0"/>
              <a:t>                                                                                                               US Nominal GDP Less Total Govt. Expenditures</a:t>
            </a:r>
            <a:endParaRPr lang="en-US" dirty="0"/>
          </a:p>
        </p:txBody>
      </p:sp>
      <p:pic>
        <p:nvPicPr>
          <p:cNvPr id="8194" name="Picture 2">
            <a:extLst>
              <a:ext uri="{FF2B5EF4-FFF2-40B4-BE49-F238E27FC236}">
                <a16:creationId xmlns:a16="http://schemas.microsoft.com/office/drawing/2014/main" id="{62971D94-E42E-A98C-5D7B-3B9B271FE4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9565" y="1610836"/>
            <a:ext cx="6957392" cy="492807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1AF639A-9F09-0348-5324-FD009075C7B3}"/>
              </a:ext>
            </a:extLst>
          </p:cNvPr>
          <p:cNvSpPr>
            <a:spLocks noGrp="1"/>
          </p:cNvSpPr>
          <p:nvPr>
            <p:ph type="sldNum" sz="quarter" idx="12"/>
          </p:nvPr>
        </p:nvSpPr>
        <p:spPr/>
        <p:txBody>
          <a:bodyPr/>
          <a:lstStyle/>
          <a:p>
            <a:fld id="{A5BD71A7-5C9D-4EEB-99A3-0ABB6C5E3610}" type="slidenum">
              <a:rPr lang="en-US" smtClean="0"/>
              <a:t>9</a:t>
            </a:fld>
            <a:endParaRPr lang="en-US"/>
          </a:p>
        </p:txBody>
      </p:sp>
      <p:sp>
        <p:nvSpPr>
          <p:cNvPr id="6" name="TextBox 5">
            <a:extLst>
              <a:ext uri="{FF2B5EF4-FFF2-40B4-BE49-F238E27FC236}">
                <a16:creationId xmlns:a16="http://schemas.microsoft.com/office/drawing/2014/main" id="{1BF2ECF4-74FF-FBD5-E323-FE1A8B572B79}"/>
              </a:ext>
            </a:extLst>
          </p:cNvPr>
          <p:cNvSpPr txBox="1"/>
          <p:nvPr/>
        </p:nvSpPr>
        <p:spPr>
          <a:xfrm>
            <a:off x="265043" y="1524000"/>
            <a:ext cx="4439479" cy="646331"/>
          </a:xfrm>
          <a:prstGeom prst="rect">
            <a:avLst/>
          </a:prstGeom>
          <a:noFill/>
        </p:spPr>
        <p:txBody>
          <a:bodyPr wrap="square">
            <a:spAutoFit/>
          </a:bodyPr>
          <a:lstStyle/>
          <a:p>
            <a:r>
              <a:rPr lang="en-US" dirty="0"/>
              <a:t>Nominal GDP Plunged At a </a:t>
            </a:r>
            <a:r>
              <a:rPr lang="en-US" b="1" i="1" dirty="0"/>
              <a:t>$1.3 trillion</a:t>
            </a:r>
            <a:r>
              <a:rPr lang="en-US" dirty="0"/>
              <a:t> rate in Q2 2020</a:t>
            </a:r>
          </a:p>
        </p:txBody>
      </p:sp>
    </p:spTree>
    <p:extLst>
      <p:ext uri="{BB962C8B-B14F-4D97-AF65-F5344CB8AC3E}">
        <p14:creationId xmlns:p14="http://schemas.microsoft.com/office/powerpoint/2010/main" val="30375466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1440</TotalTime>
  <Words>3658</Words>
  <Application>Microsoft Office PowerPoint</Application>
  <PresentationFormat>Widescreen</PresentationFormat>
  <Paragraphs>444</Paragraphs>
  <Slides>41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Jackie Crilley</dc:creator>
  <cp:lastModifiedBy>Jackie Crilley</cp:lastModifiedBy>
  <cp:revision>11</cp:revision>
  <dcterms:created xsi:type="dcterms:W3CDTF">2022-07-23T20:13:33Z</dcterms:created>
  <dcterms:modified xsi:type="dcterms:W3CDTF">2022-07-29T20:56:20Z</dcterms:modified>
</cp:coreProperties>
</file>